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1" r:id="rId6"/>
    <p:sldId id="262" r:id="rId7"/>
    <p:sldId id="263" r:id="rId8"/>
    <p:sldId id="285" r:id="rId9"/>
    <p:sldId id="264" r:id="rId10"/>
    <p:sldId id="265" r:id="rId11"/>
    <p:sldId id="266" r:id="rId12"/>
    <p:sldId id="269" r:id="rId13"/>
    <p:sldId id="267" r:id="rId14"/>
    <p:sldId id="268" r:id="rId15"/>
    <p:sldId id="270" r:id="rId16"/>
    <p:sldId id="271" r:id="rId17"/>
    <p:sldId id="286" r:id="rId18"/>
    <p:sldId id="272" r:id="rId19"/>
    <p:sldId id="273" r:id="rId20"/>
    <p:sldId id="274" r:id="rId21"/>
    <p:sldId id="275" r:id="rId22"/>
    <p:sldId id="287" r:id="rId23"/>
    <p:sldId id="276" r:id="rId24"/>
    <p:sldId id="277" r:id="rId25"/>
    <p:sldId id="278" r:id="rId26"/>
    <p:sldId id="279" r:id="rId27"/>
    <p:sldId id="280" r:id="rId28"/>
    <p:sldId id="281" r:id="rId29"/>
    <p:sldId id="282" r:id="rId30"/>
    <p:sldId id="283"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61DA09-99A1-4F98-B303-AEAFBB3856DA}">
          <p14:sldIdLst>
            <p14:sldId id="257"/>
            <p14:sldId id="256"/>
            <p14:sldId id="258"/>
            <p14:sldId id="259"/>
            <p14:sldId id="261"/>
            <p14:sldId id="262"/>
            <p14:sldId id="263"/>
            <p14:sldId id="285"/>
            <p14:sldId id="264"/>
            <p14:sldId id="265"/>
            <p14:sldId id="266"/>
            <p14:sldId id="269"/>
            <p14:sldId id="267"/>
            <p14:sldId id="268"/>
            <p14:sldId id="270"/>
            <p14:sldId id="271"/>
            <p14:sldId id="286"/>
            <p14:sldId id="272"/>
            <p14:sldId id="273"/>
          </p14:sldIdLst>
        </p14:section>
        <p14:section name="Untitled Section" id="{D93CF312-FC53-45FA-8EE4-C9520302AA36}">
          <p14:sldIdLst>
            <p14:sldId id="274"/>
            <p14:sldId id="275"/>
            <p14:sldId id="287"/>
            <p14:sldId id="276"/>
            <p14:sldId id="277"/>
            <p14:sldId id="278"/>
            <p14:sldId id="279"/>
            <p14:sldId id="280"/>
            <p14:sldId id="281"/>
            <p14:sldId id="282"/>
            <p14:sldId id="283"/>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61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7014DF-72E2-4916-A6D0-EA0BDAA6312D}" v="1338" dt="2021-04-25T00:20:03.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80378C9-BD55-4A1F-A007-714A20E1F8C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9B1137C-9D9B-41B1-8408-85DCFF0B065A}">
      <dgm:prSet/>
      <dgm:spPr/>
      <dgm:t>
        <a:bodyPr/>
        <a:lstStyle/>
        <a:p>
          <a:r>
            <a:rPr lang="en-US"/>
            <a:t>The following software must be downloaded before starting the weather data programming:</a:t>
          </a:r>
        </a:p>
      </dgm:t>
    </dgm:pt>
    <dgm:pt modelId="{78847DAB-9B76-4374-9522-6278479993FA}" type="parTrans" cxnId="{992755EF-0512-461E-A0DF-BB4F9B820C55}">
      <dgm:prSet/>
      <dgm:spPr/>
      <dgm:t>
        <a:bodyPr/>
        <a:lstStyle/>
        <a:p>
          <a:endParaRPr lang="en-US"/>
        </a:p>
      </dgm:t>
    </dgm:pt>
    <dgm:pt modelId="{38ABF4B0-D6CF-4C8F-96C4-B8536B83DB16}" type="sibTrans" cxnId="{992755EF-0512-461E-A0DF-BB4F9B820C55}">
      <dgm:prSet/>
      <dgm:spPr/>
      <dgm:t>
        <a:bodyPr/>
        <a:lstStyle/>
        <a:p>
          <a:endParaRPr lang="en-US"/>
        </a:p>
      </dgm:t>
    </dgm:pt>
    <dgm:pt modelId="{31F300DD-134F-45FD-AAC9-EF08B2DC0AC3}">
      <dgm:prSet/>
      <dgm:spPr/>
      <dgm:t>
        <a:bodyPr/>
        <a:lstStyle/>
        <a:p>
          <a:r>
            <a:rPr lang="en-US"/>
            <a:t>EXCEL</a:t>
          </a:r>
        </a:p>
      </dgm:t>
    </dgm:pt>
    <dgm:pt modelId="{BFBB6872-3C09-44ED-A4C5-02373AAFC5B4}" type="parTrans" cxnId="{9670DE0D-224E-400A-A1B5-4EB82C59A4D6}">
      <dgm:prSet/>
      <dgm:spPr/>
      <dgm:t>
        <a:bodyPr/>
        <a:lstStyle/>
        <a:p>
          <a:endParaRPr lang="en-US"/>
        </a:p>
      </dgm:t>
    </dgm:pt>
    <dgm:pt modelId="{CFBCC71B-76B3-4B98-9272-8F782D372F59}" type="sibTrans" cxnId="{9670DE0D-224E-400A-A1B5-4EB82C59A4D6}">
      <dgm:prSet/>
      <dgm:spPr/>
      <dgm:t>
        <a:bodyPr/>
        <a:lstStyle/>
        <a:p>
          <a:endParaRPr lang="en-US"/>
        </a:p>
      </dgm:t>
    </dgm:pt>
    <dgm:pt modelId="{D5DC6556-E5A2-4D73-8260-75CDA14CD3D4}">
      <dgm:prSet/>
      <dgm:spPr/>
      <dgm:t>
        <a:bodyPr/>
        <a:lstStyle/>
        <a:p>
          <a:r>
            <a:rPr lang="en-US"/>
            <a:t>SQLite Studio</a:t>
          </a:r>
        </a:p>
      </dgm:t>
    </dgm:pt>
    <dgm:pt modelId="{D91D4A4A-828C-4955-A742-DBC732A778DC}" type="parTrans" cxnId="{11FFE997-9EBF-4986-ACDE-8911C3BCEBDC}">
      <dgm:prSet/>
      <dgm:spPr/>
      <dgm:t>
        <a:bodyPr/>
        <a:lstStyle/>
        <a:p>
          <a:endParaRPr lang="en-US"/>
        </a:p>
      </dgm:t>
    </dgm:pt>
    <dgm:pt modelId="{E90387BE-74FA-411E-B1ED-85EEFFBB0273}" type="sibTrans" cxnId="{11FFE997-9EBF-4986-ACDE-8911C3BCEBDC}">
      <dgm:prSet/>
      <dgm:spPr/>
      <dgm:t>
        <a:bodyPr/>
        <a:lstStyle/>
        <a:p>
          <a:endParaRPr lang="en-US"/>
        </a:p>
      </dgm:t>
    </dgm:pt>
    <dgm:pt modelId="{32C9AF16-3A80-49D5-93C4-F80031D9FB2C}">
      <dgm:prSet/>
      <dgm:spPr/>
      <dgm:t>
        <a:bodyPr/>
        <a:lstStyle/>
        <a:p>
          <a:r>
            <a:rPr lang="en-US"/>
            <a:t>Python IDE-anaconda</a:t>
          </a:r>
        </a:p>
      </dgm:t>
    </dgm:pt>
    <dgm:pt modelId="{5AC7FC07-49BD-465B-A704-C13184253AB2}" type="parTrans" cxnId="{36A8B566-424F-46F9-956A-9B341963BCF8}">
      <dgm:prSet/>
      <dgm:spPr/>
      <dgm:t>
        <a:bodyPr/>
        <a:lstStyle/>
        <a:p>
          <a:endParaRPr lang="en-US"/>
        </a:p>
      </dgm:t>
    </dgm:pt>
    <dgm:pt modelId="{0745EDED-BD9C-428D-9463-2E4B60EF9659}" type="sibTrans" cxnId="{36A8B566-424F-46F9-956A-9B341963BCF8}">
      <dgm:prSet/>
      <dgm:spPr/>
      <dgm:t>
        <a:bodyPr/>
        <a:lstStyle/>
        <a:p>
          <a:endParaRPr lang="en-US"/>
        </a:p>
      </dgm:t>
    </dgm:pt>
    <dgm:pt modelId="{C32276F3-1B6D-45FE-AD5C-1F0491F22AB8}" type="pres">
      <dgm:prSet presAssocID="{D80378C9-BD55-4A1F-A007-714A20E1F8C7}" presName="root" presStyleCnt="0">
        <dgm:presLayoutVars>
          <dgm:dir/>
          <dgm:resizeHandles val="exact"/>
        </dgm:presLayoutVars>
      </dgm:prSet>
      <dgm:spPr/>
    </dgm:pt>
    <dgm:pt modelId="{E9D29EB2-8200-4171-BCF2-45D7D83415E1}" type="pres">
      <dgm:prSet presAssocID="{19B1137C-9D9B-41B1-8408-85DCFF0B065A}" presName="compNode" presStyleCnt="0"/>
      <dgm:spPr/>
    </dgm:pt>
    <dgm:pt modelId="{AEBB142C-5863-43CD-812A-C1FF608172F8}" type="pres">
      <dgm:prSet presAssocID="{19B1137C-9D9B-41B1-8408-85DCFF0B065A}" presName="bgRect" presStyleLbl="bgShp" presStyleIdx="0" presStyleCnt="4"/>
      <dgm:spPr/>
    </dgm:pt>
    <dgm:pt modelId="{C328CF60-9AE8-4972-BA57-5107B1C58F6F}" type="pres">
      <dgm:prSet presAssocID="{19B1137C-9D9B-41B1-8408-85DCFF0B065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tial Sun"/>
        </a:ext>
      </dgm:extLst>
    </dgm:pt>
    <dgm:pt modelId="{1B0F9B3D-7C1D-45AD-BDAD-8382B703DC1D}" type="pres">
      <dgm:prSet presAssocID="{19B1137C-9D9B-41B1-8408-85DCFF0B065A}" presName="spaceRect" presStyleCnt="0"/>
      <dgm:spPr/>
    </dgm:pt>
    <dgm:pt modelId="{5A5B59F0-6C44-45E0-969A-CD849F26839A}" type="pres">
      <dgm:prSet presAssocID="{19B1137C-9D9B-41B1-8408-85DCFF0B065A}" presName="parTx" presStyleLbl="revTx" presStyleIdx="0" presStyleCnt="4">
        <dgm:presLayoutVars>
          <dgm:chMax val="0"/>
          <dgm:chPref val="0"/>
        </dgm:presLayoutVars>
      </dgm:prSet>
      <dgm:spPr/>
    </dgm:pt>
    <dgm:pt modelId="{9F1BF3A6-EE53-4627-9304-AB1039855D4D}" type="pres">
      <dgm:prSet presAssocID="{38ABF4B0-D6CF-4C8F-96C4-B8536B83DB16}" presName="sibTrans" presStyleCnt="0"/>
      <dgm:spPr/>
    </dgm:pt>
    <dgm:pt modelId="{F4CDFD41-62D5-4426-9F4D-650193863E51}" type="pres">
      <dgm:prSet presAssocID="{31F300DD-134F-45FD-AAC9-EF08B2DC0AC3}" presName="compNode" presStyleCnt="0"/>
      <dgm:spPr/>
    </dgm:pt>
    <dgm:pt modelId="{8F81FE12-A564-4EDB-B53B-88CDF9D9F17F}" type="pres">
      <dgm:prSet presAssocID="{31F300DD-134F-45FD-AAC9-EF08B2DC0AC3}" presName="bgRect" presStyleLbl="bgShp" presStyleIdx="1" presStyleCnt="4"/>
      <dgm:spPr/>
    </dgm:pt>
    <dgm:pt modelId="{D15F5B49-2EAE-4436-8796-82C222E8D753}" type="pres">
      <dgm:prSet presAssocID="{31F300DD-134F-45FD-AAC9-EF08B2DC0AC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ble"/>
        </a:ext>
      </dgm:extLst>
    </dgm:pt>
    <dgm:pt modelId="{A29A102F-FFEB-4546-81FE-A8A8DDD06A43}" type="pres">
      <dgm:prSet presAssocID="{31F300DD-134F-45FD-AAC9-EF08B2DC0AC3}" presName="spaceRect" presStyleCnt="0"/>
      <dgm:spPr/>
    </dgm:pt>
    <dgm:pt modelId="{F5FE82E1-EFF0-4352-B874-0EE16BB56192}" type="pres">
      <dgm:prSet presAssocID="{31F300DD-134F-45FD-AAC9-EF08B2DC0AC3}" presName="parTx" presStyleLbl="revTx" presStyleIdx="1" presStyleCnt="4">
        <dgm:presLayoutVars>
          <dgm:chMax val="0"/>
          <dgm:chPref val="0"/>
        </dgm:presLayoutVars>
      </dgm:prSet>
      <dgm:spPr/>
    </dgm:pt>
    <dgm:pt modelId="{6CDA2DD0-EF28-4825-8276-9EC76EE3F8D1}" type="pres">
      <dgm:prSet presAssocID="{CFBCC71B-76B3-4B98-9272-8F782D372F59}" presName="sibTrans" presStyleCnt="0"/>
      <dgm:spPr/>
    </dgm:pt>
    <dgm:pt modelId="{AA5CDD35-5DD6-4CB2-8D3F-C7AC8FA9F8F8}" type="pres">
      <dgm:prSet presAssocID="{D5DC6556-E5A2-4D73-8260-75CDA14CD3D4}" presName="compNode" presStyleCnt="0"/>
      <dgm:spPr/>
    </dgm:pt>
    <dgm:pt modelId="{8915E4DA-A0ED-4856-B239-727DC5E7E332}" type="pres">
      <dgm:prSet presAssocID="{D5DC6556-E5A2-4D73-8260-75CDA14CD3D4}" presName="bgRect" presStyleLbl="bgShp" presStyleIdx="2" presStyleCnt="4"/>
      <dgm:spPr/>
    </dgm:pt>
    <dgm:pt modelId="{57659A47-BF69-402D-8310-9FC3E49B41C7}" type="pres">
      <dgm:prSet presAssocID="{D5DC6556-E5A2-4D73-8260-75CDA14CD3D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mera"/>
        </a:ext>
      </dgm:extLst>
    </dgm:pt>
    <dgm:pt modelId="{69E39647-F825-4624-8C9A-B1ED526CAA50}" type="pres">
      <dgm:prSet presAssocID="{D5DC6556-E5A2-4D73-8260-75CDA14CD3D4}" presName="spaceRect" presStyleCnt="0"/>
      <dgm:spPr/>
    </dgm:pt>
    <dgm:pt modelId="{C595641A-31E5-4582-9C68-6BBF56F31EF7}" type="pres">
      <dgm:prSet presAssocID="{D5DC6556-E5A2-4D73-8260-75CDA14CD3D4}" presName="parTx" presStyleLbl="revTx" presStyleIdx="2" presStyleCnt="4">
        <dgm:presLayoutVars>
          <dgm:chMax val="0"/>
          <dgm:chPref val="0"/>
        </dgm:presLayoutVars>
      </dgm:prSet>
      <dgm:spPr/>
    </dgm:pt>
    <dgm:pt modelId="{DDEB9B33-954B-4A23-A936-81C714AD995D}" type="pres">
      <dgm:prSet presAssocID="{E90387BE-74FA-411E-B1ED-85EEFFBB0273}" presName="sibTrans" presStyleCnt="0"/>
      <dgm:spPr/>
    </dgm:pt>
    <dgm:pt modelId="{06C55E0A-FC15-4CC7-B799-918C65B01D67}" type="pres">
      <dgm:prSet presAssocID="{32C9AF16-3A80-49D5-93C4-F80031D9FB2C}" presName="compNode" presStyleCnt="0"/>
      <dgm:spPr/>
    </dgm:pt>
    <dgm:pt modelId="{ED0C3E4C-1991-48AC-A9C4-3A97C0DBC4A2}" type="pres">
      <dgm:prSet presAssocID="{32C9AF16-3A80-49D5-93C4-F80031D9FB2C}" presName="bgRect" presStyleLbl="bgShp" presStyleIdx="3" presStyleCnt="4"/>
      <dgm:spPr/>
    </dgm:pt>
    <dgm:pt modelId="{54A2DA7B-24B5-4392-BF80-5B86F5A59ED7}" type="pres">
      <dgm:prSet presAssocID="{32C9AF16-3A80-49D5-93C4-F80031D9FB2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a:ext>
      </dgm:extLst>
    </dgm:pt>
    <dgm:pt modelId="{559C5D05-08D6-4401-B011-45F034F0B544}" type="pres">
      <dgm:prSet presAssocID="{32C9AF16-3A80-49D5-93C4-F80031D9FB2C}" presName="spaceRect" presStyleCnt="0"/>
      <dgm:spPr/>
    </dgm:pt>
    <dgm:pt modelId="{4908A430-609B-4E81-BFEF-65FE22EB16C4}" type="pres">
      <dgm:prSet presAssocID="{32C9AF16-3A80-49D5-93C4-F80031D9FB2C}" presName="parTx" presStyleLbl="revTx" presStyleIdx="3" presStyleCnt="4">
        <dgm:presLayoutVars>
          <dgm:chMax val="0"/>
          <dgm:chPref val="0"/>
        </dgm:presLayoutVars>
      </dgm:prSet>
      <dgm:spPr/>
    </dgm:pt>
  </dgm:ptLst>
  <dgm:cxnLst>
    <dgm:cxn modelId="{9670DE0D-224E-400A-A1B5-4EB82C59A4D6}" srcId="{D80378C9-BD55-4A1F-A007-714A20E1F8C7}" destId="{31F300DD-134F-45FD-AAC9-EF08B2DC0AC3}" srcOrd="1" destOrd="0" parTransId="{BFBB6872-3C09-44ED-A4C5-02373AAFC5B4}" sibTransId="{CFBCC71B-76B3-4B98-9272-8F782D372F59}"/>
    <dgm:cxn modelId="{DED3EA16-2AC8-4C8E-A9F5-27F4E2998502}" type="presOf" srcId="{31F300DD-134F-45FD-AAC9-EF08B2DC0AC3}" destId="{F5FE82E1-EFF0-4352-B874-0EE16BB56192}" srcOrd="0" destOrd="0" presId="urn:microsoft.com/office/officeart/2018/2/layout/IconVerticalSolidList"/>
    <dgm:cxn modelId="{2314B61C-2976-458A-9FFE-FCB7CA07E496}" type="presOf" srcId="{19B1137C-9D9B-41B1-8408-85DCFF0B065A}" destId="{5A5B59F0-6C44-45E0-969A-CD849F26839A}" srcOrd="0" destOrd="0" presId="urn:microsoft.com/office/officeart/2018/2/layout/IconVerticalSolidList"/>
    <dgm:cxn modelId="{B3FA7727-0760-4404-8705-878D024454A0}" type="presOf" srcId="{D80378C9-BD55-4A1F-A007-714A20E1F8C7}" destId="{C32276F3-1B6D-45FE-AD5C-1F0491F22AB8}" srcOrd="0" destOrd="0" presId="urn:microsoft.com/office/officeart/2018/2/layout/IconVerticalSolidList"/>
    <dgm:cxn modelId="{36A8B566-424F-46F9-956A-9B341963BCF8}" srcId="{D80378C9-BD55-4A1F-A007-714A20E1F8C7}" destId="{32C9AF16-3A80-49D5-93C4-F80031D9FB2C}" srcOrd="3" destOrd="0" parTransId="{5AC7FC07-49BD-465B-A704-C13184253AB2}" sibTransId="{0745EDED-BD9C-428D-9463-2E4B60EF9659}"/>
    <dgm:cxn modelId="{A56A1594-D69C-4D31-BA0D-2C5C4514CBB4}" type="presOf" srcId="{32C9AF16-3A80-49D5-93C4-F80031D9FB2C}" destId="{4908A430-609B-4E81-BFEF-65FE22EB16C4}" srcOrd="0" destOrd="0" presId="urn:microsoft.com/office/officeart/2018/2/layout/IconVerticalSolidList"/>
    <dgm:cxn modelId="{11FFE997-9EBF-4986-ACDE-8911C3BCEBDC}" srcId="{D80378C9-BD55-4A1F-A007-714A20E1F8C7}" destId="{D5DC6556-E5A2-4D73-8260-75CDA14CD3D4}" srcOrd="2" destOrd="0" parTransId="{D91D4A4A-828C-4955-A742-DBC732A778DC}" sibTransId="{E90387BE-74FA-411E-B1ED-85EEFFBB0273}"/>
    <dgm:cxn modelId="{6B40B1A9-90B7-4386-9EAE-3BD4FF588406}" type="presOf" srcId="{D5DC6556-E5A2-4D73-8260-75CDA14CD3D4}" destId="{C595641A-31E5-4582-9C68-6BBF56F31EF7}" srcOrd="0" destOrd="0" presId="urn:microsoft.com/office/officeart/2018/2/layout/IconVerticalSolidList"/>
    <dgm:cxn modelId="{992755EF-0512-461E-A0DF-BB4F9B820C55}" srcId="{D80378C9-BD55-4A1F-A007-714A20E1F8C7}" destId="{19B1137C-9D9B-41B1-8408-85DCFF0B065A}" srcOrd="0" destOrd="0" parTransId="{78847DAB-9B76-4374-9522-6278479993FA}" sibTransId="{38ABF4B0-D6CF-4C8F-96C4-B8536B83DB16}"/>
    <dgm:cxn modelId="{F00D38FC-9FFA-4F8F-8228-007B897D4799}" type="presParOf" srcId="{C32276F3-1B6D-45FE-AD5C-1F0491F22AB8}" destId="{E9D29EB2-8200-4171-BCF2-45D7D83415E1}" srcOrd="0" destOrd="0" presId="urn:microsoft.com/office/officeart/2018/2/layout/IconVerticalSolidList"/>
    <dgm:cxn modelId="{C4BF8464-0215-4098-BCD9-C482C97A9B72}" type="presParOf" srcId="{E9D29EB2-8200-4171-BCF2-45D7D83415E1}" destId="{AEBB142C-5863-43CD-812A-C1FF608172F8}" srcOrd="0" destOrd="0" presId="urn:microsoft.com/office/officeart/2018/2/layout/IconVerticalSolidList"/>
    <dgm:cxn modelId="{8826014C-601C-4519-8466-97CC576DAFF6}" type="presParOf" srcId="{E9D29EB2-8200-4171-BCF2-45D7D83415E1}" destId="{C328CF60-9AE8-4972-BA57-5107B1C58F6F}" srcOrd="1" destOrd="0" presId="urn:microsoft.com/office/officeart/2018/2/layout/IconVerticalSolidList"/>
    <dgm:cxn modelId="{9CC83B7E-E68F-471E-B5B8-48187339AFFC}" type="presParOf" srcId="{E9D29EB2-8200-4171-BCF2-45D7D83415E1}" destId="{1B0F9B3D-7C1D-45AD-BDAD-8382B703DC1D}" srcOrd="2" destOrd="0" presId="urn:microsoft.com/office/officeart/2018/2/layout/IconVerticalSolidList"/>
    <dgm:cxn modelId="{133DE5B9-AE2D-4ADF-9E71-B0797CD71433}" type="presParOf" srcId="{E9D29EB2-8200-4171-BCF2-45D7D83415E1}" destId="{5A5B59F0-6C44-45E0-969A-CD849F26839A}" srcOrd="3" destOrd="0" presId="urn:microsoft.com/office/officeart/2018/2/layout/IconVerticalSolidList"/>
    <dgm:cxn modelId="{1B87979B-C7C8-4485-B395-1A7CFCF87779}" type="presParOf" srcId="{C32276F3-1B6D-45FE-AD5C-1F0491F22AB8}" destId="{9F1BF3A6-EE53-4627-9304-AB1039855D4D}" srcOrd="1" destOrd="0" presId="urn:microsoft.com/office/officeart/2018/2/layout/IconVerticalSolidList"/>
    <dgm:cxn modelId="{3A34E803-E0DD-4DD4-A1D3-E4930A52821C}" type="presParOf" srcId="{C32276F3-1B6D-45FE-AD5C-1F0491F22AB8}" destId="{F4CDFD41-62D5-4426-9F4D-650193863E51}" srcOrd="2" destOrd="0" presId="urn:microsoft.com/office/officeart/2018/2/layout/IconVerticalSolidList"/>
    <dgm:cxn modelId="{12DEE95C-5E3C-4DE5-818A-42EA9317E8B8}" type="presParOf" srcId="{F4CDFD41-62D5-4426-9F4D-650193863E51}" destId="{8F81FE12-A564-4EDB-B53B-88CDF9D9F17F}" srcOrd="0" destOrd="0" presId="urn:microsoft.com/office/officeart/2018/2/layout/IconVerticalSolidList"/>
    <dgm:cxn modelId="{923BD074-B7B0-4251-A90D-4232A2FACF5B}" type="presParOf" srcId="{F4CDFD41-62D5-4426-9F4D-650193863E51}" destId="{D15F5B49-2EAE-4436-8796-82C222E8D753}" srcOrd="1" destOrd="0" presId="urn:microsoft.com/office/officeart/2018/2/layout/IconVerticalSolidList"/>
    <dgm:cxn modelId="{3D326489-16E7-411A-B32D-3B36A14D54EE}" type="presParOf" srcId="{F4CDFD41-62D5-4426-9F4D-650193863E51}" destId="{A29A102F-FFEB-4546-81FE-A8A8DDD06A43}" srcOrd="2" destOrd="0" presId="urn:microsoft.com/office/officeart/2018/2/layout/IconVerticalSolidList"/>
    <dgm:cxn modelId="{759C605F-5B79-4FB9-A18F-B1247F1E6BCA}" type="presParOf" srcId="{F4CDFD41-62D5-4426-9F4D-650193863E51}" destId="{F5FE82E1-EFF0-4352-B874-0EE16BB56192}" srcOrd="3" destOrd="0" presId="urn:microsoft.com/office/officeart/2018/2/layout/IconVerticalSolidList"/>
    <dgm:cxn modelId="{1AA67F4D-D2BA-499A-B650-E806A83809CD}" type="presParOf" srcId="{C32276F3-1B6D-45FE-AD5C-1F0491F22AB8}" destId="{6CDA2DD0-EF28-4825-8276-9EC76EE3F8D1}" srcOrd="3" destOrd="0" presId="urn:microsoft.com/office/officeart/2018/2/layout/IconVerticalSolidList"/>
    <dgm:cxn modelId="{E794CBCC-CEC7-447A-9C33-43D1D55ACC2A}" type="presParOf" srcId="{C32276F3-1B6D-45FE-AD5C-1F0491F22AB8}" destId="{AA5CDD35-5DD6-4CB2-8D3F-C7AC8FA9F8F8}" srcOrd="4" destOrd="0" presId="urn:microsoft.com/office/officeart/2018/2/layout/IconVerticalSolidList"/>
    <dgm:cxn modelId="{42A42416-1C2D-4BC3-A44A-957711CB02E0}" type="presParOf" srcId="{AA5CDD35-5DD6-4CB2-8D3F-C7AC8FA9F8F8}" destId="{8915E4DA-A0ED-4856-B239-727DC5E7E332}" srcOrd="0" destOrd="0" presId="urn:microsoft.com/office/officeart/2018/2/layout/IconVerticalSolidList"/>
    <dgm:cxn modelId="{53D02417-C51C-4987-BE06-17701C1A94DA}" type="presParOf" srcId="{AA5CDD35-5DD6-4CB2-8D3F-C7AC8FA9F8F8}" destId="{57659A47-BF69-402D-8310-9FC3E49B41C7}" srcOrd="1" destOrd="0" presId="urn:microsoft.com/office/officeart/2018/2/layout/IconVerticalSolidList"/>
    <dgm:cxn modelId="{CCCF4E0D-8C35-4F33-A440-AF63FE31962C}" type="presParOf" srcId="{AA5CDD35-5DD6-4CB2-8D3F-C7AC8FA9F8F8}" destId="{69E39647-F825-4624-8C9A-B1ED526CAA50}" srcOrd="2" destOrd="0" presId="urn:microsoft.com/office/officeart/2018/2/layout/IconVerticalSolidList"/>
    <dgm:cxn modelId="{96047FBA-B02A-4316-B925-7D0CA56E3B9D}" type="presParOf" srcId="{AA5CDD35-5DD6-4CB2-8D3F-C7AC8FA9F8F8}" destId="{C595641A-31E5-4582-9C68-6BBF56F31EF7}" srcOrd="3" destOrd="0" presId="urn:microsoft.com/office/officeart/2018/2/layout/IconVerticalSolidList"/>
    <dgm:cxn modelId="{D8B11B24-CB52-48A1-A604-B0AF1F5B1A46}" type="presParOf" srcId="{C32276F3-1B6D-45FE-AD5C-1F0491F22AB8}" destId="{DDEB9B33-954B-4A23-A936-81C714AD995D}" srcOrd="5" destOrd="0" presId="urn:microsoft.com/office/officeart/2018/2/layout/IconVerticalSolidList"/>
    <dgm:cxn modelId="{45CE5A1F-CBB2-4E92-BB85-5A3C3C5BC2F9}" type="presParOf" srcId="{C32276F3-1B6D-45FE-AD5C-1F0491F22AB8}" destId="{06C55E0A-FC15-4CC7-B799-918C65B01D67}" srcOrd="6" destOrd="0" presId="urn:microsoft.com/office/officeart/2018/2/layout/IconVerticalSolidList"/>
    <dgm:cxn modelId="{EF9BC3ED-9D97-432D-B6E3-151CB16819D0}" type="presParOf" srcId="{06C55E0A-FC15-4CC7-B799-918C65B01D67}" destId="{ED0C3E4C-1991-48AC-A9C4-3A97C0DBC4A2}" srcOrd="0" destOrd="0" presId="urn:microsoft.com/office/officeart/2018/2/layout/IconVerticalSolidList"/>
    <dgm:cxn modelId="{66FAD366-54AE-4172-97C8-D0A8724EDB72}" type="presParOf" srcId="{06C55E0A-FC15-4CC7-B799-918C65B01D67}" destId="{54A2DA7B-24B5-4392-BF80-5B86F5A59ED7}" srcOrd="1" destOrd="0" presId="urn:microsoft.com/office/officeart/2018/2/layout/IconVerticalSolidList"/>
    <dgm:cxn modelId="{0F22D93E-963B-499E-A1F8-00B2F2E94881}" type="presParOf" srcId="{06C55E0A-FC15-4CC7-B799-918C65B01D67}" destId="{559C5D05-08D6-4401-B011-45F034F0B544}" srcOrd="2" destOrd="0" presId="urn:microsoft.com/office/officeart/2018/2/layout/IconVerticalSolidList"/>
    <dgm:cxn modelId="{DBF3A64E-8C98-4F28-B01E-518C081D7019}" type="presParOf" srcId="{06C55E0A-FC15-4CC7-B799-918C65B01D67}" destId="{4908A430-609B-4E81-BFEF-65FE22EB16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B142C-5863-43CD-812A-C1FF608172F8}">
      <dsp:nvSpPr>
        <dsp:cNvPr id="0" name=""/>
        <dsp:cNvSpPr/>
      </dsp:nvSpPr>
      <dsp:spPr>
        <a:xfrm>
          <a:off x="0" y="2170"/>
          <a:ext cx="5906181" cy="11002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28CF60-9AE8-4972-BA57-5107B1C58F6F}">
      <dsp:nvSpPr>
        <dsp:cNvPr id="0" name=""/>
        <dsp:cNvSpPr/>
      </dsp:nvSpPr>
      <dsp:spPr>
        <a:xfrm>
          <a:off x="332837" y="249736"/>
          <a:ext cx="605159" cy="6051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5B59F0-6C44-45E0-969A-CD849F26839A}">
      <dsp:nvSpPr>
        <dsp:cNvPr id="0" name=""/>
        <dsp:cNvSpPr/>
      </dsp:nvSpPr>
      <dsp:spPr>
        <a:xfrm>
          <a:off x="1270834" y="2170"/>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933450">
            <a:lnSpc>
              <a:spcPct val="90000"/>
            </a:lnSpc>
            <a:spcBef>
              <a:spcPct val="0"/>
            </a:spcBef>
            <a:spcAft>
              <a:spcPct val="35000"/>
            </a:spcAft>
            <a:buNone/>
          </a:pPr>
          <a:r>
            <a:rPr lang="en-US" sz="2100" kern="1200"/>
            <a:t>The following software must be downloaded before starting the weather data programming:</a:t>
          </a:r>
        </a:p>
      </dsp:txBody>
      <dsp:txXfrm>
        <a:off x="1270834" y="2170"/>
        <a:ext cx="4635346" cy="1100289"/>
      </dsp:txXfrm>
    </dsp:sp>
    <dsp:sp modelId="{8F81FE12-A564-4EDB-B53B-88CDF9D9F17F}">
      <dsp:nvSpPr>
        <dsp:cNvPr id="0" name=""/>
        <dsp:cNvSpPr/>
      </dsp:nvSpPr>
      <dsp:spPr>
        <a:xfrm>
          <a:off x="0" y="1377533"/>
          <a:ext cx="5906181" cy="110028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5F5B49-2EAE-4436-8796-82C222E8D753}">
      <dsp:nvSpPr>
        <dsp:cNvPr id="0" name=""/>
        <dsp:cNvSpPr/>
      </dsp:nvSpPr>
      <dsp:spPr>
        <a:xfrm>
          <a:off x="332837" y="1625098"/>
          <a:ext cx="605159" cy="6051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FE82E1-EFF0-4352-B874-0EE16BB56192}">
      <dsp:nvSpPr>
        <dsp:cNvPr id="0" name=""/>
        <dsp:cNvSpPr/>
      </dsp:nvSpPr>
      <dsp:spPr>
        <a:xfrm>
          <a:off x="1270834" y="1377533"/>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933450">
            <a:lnSpc>
              <a:spcPct val="90000"/>
            </a:lnSpc>
            <a:spcBef>
              <a:spcPct val="0"/>
            </a:spcBef>
            <a:spcAft>
              <a:spcPct val="35000"/>
            </a:spcAft>
            <a:buNone/>
          </a:pPr>
          <a:r>
            <a:rPr lang="en-US" sz="2100" kern="1200"/>
            <a:t>EXCEL</a:t>
          </a:r>
        </a:p>
      </dsp:txBody>
      <dsp:txXfrm>
        <a:off x="1270834" y="1377533"/>
        <a:ext cx="4635346" cy="1100289"/>
      </dsp:txXfrm>
    </dsp:sp>
    <dsp:sp modelId="{8915E4DA-A0ED-4856-B239-727DC5E7E332}">
      <dsp:nvSpPr>
        <dsp:cNvPr id="0" name=""/>
        <dsp:cNvSpPr/>
      </dsp:nvSpPr>
      <dsp:spPr>
        <a:xfrm>
          <a:off x="0" y="2752895"/>
          <a:ext cx="5906181" cy="110028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659A47-BF69-402D-8310-9FC3E49B41C7}">
      <dsp:nvSpPr>
        <dsp:cNvPr id="0" name=""/>
        <dsp:cNvSpPr/>
      </dsp:nvSpPr>
      <dsp:spPr>
        <a:xfrm>
          <a:off x="332837" y="3000460"/>
          <a:ext cx="605159" cy="6051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95641A-31E5-4582-9C68-6BBF56F31EF7}">
      <dsp:nvSpPr>
        <dsp:cNvPr id="0" name=""/>
        <dsp:cNvSpPr/>
      </dsp:nvSpPr>
      <dsp:spPr>
        <a:xfrm>
          <a:off x="1270834" y="2752895"/>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933450">
            <a:lnSpc>
              <a:spcPct val="90000"/>
            </a:lnSpc>
            <a:spcBef>
              <a:spcPct val="0"/>
            </a:spcBef>
            <a:spcAft>
              <a:spcPct val="35000"/>
            </a:spcAft>
            <a:buNone/>
          </a:pPr>
          <a:r>
            <a:rPr lang="en-US" sz="2100" kern="1200"/>
            <a:t>SQLite Studio</a:t>
          </a:r>
        </a:p>
      </dsp:txBody>
      <dsp:txXfrm>
        <a:off x="1270834" y="2752895"/>
        <a:ext cx="4635346" cy="1100289"/>
      </dsp:txXfrm>
    </dsp:sp>
    <dsp:sp modelId="{ED0C3E4C-1991-48AC-A9C4-3A97C0DBC4A2}">
      <dsp:nvSpPr>
        <dsp:cNvPr id="0" name=""/>
        <dsp:cNvSpPr/>
      </dsp:nvSpPr>
      <dsp:spPr>
        <a:xfrm>
          <a:off x="0" y="4128257"/>
          <a:ext cx="5906181" cy="110028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A2DA7B-24B5-4392-BF80-5B86F5A59ED7}">
      <dsp:nvSpPr>
        <dsp:cNvPr id="0" name=""/>
        <dsp:cNvSpPr/>
      </dsp:nvSpPr>
      <dsp:spPr>
        <a:xfrm>
          <a:off x="332837" y="4375822"/>
          <a:ext cx="605159" cy="6051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08A430-609B-4E81-BFEF-65FE22EB16C4}">
      <dsp:nvSpPr>
        <dsp:cNvPr id="0" name=""/>
        <dsp:cNvSpPr/>
      </dsp:nvSpPr>
      <dsp:spPr>
        <a:xfrm>
          <a:off x="1270834" y="4128257"/>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933450">
            <a:lnSpc>
              <a:spcPct val="90000"/>
            </a:lnSpc>
            <a:spcBef>
              <a:spcPct val="0"/>
            </a:spcBef>
            <a:spcAft>
              <a:spcPct val="35000"/>
            </a:spcAft>
            <a:buNone/>
          </a:pPr>
          <a:r>
            <a:rPr lang="en-US" sz="2100" kern="1200"/>
            <a:t>Python IDE-anaconda</a:t>
          </a:r>
        </a:p>
      </dsp:txBody>
      <dsp:txXfrm>
        <a:off x="1270834" y="4128257"/>
        <a:ext cx="4635346" cy="11002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4/24/2021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0772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6666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66190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6568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4/24/2021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462803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37470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4/24/2021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17579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6808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7060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4/24/2021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17634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4/24/2021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7902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4/24/2021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90091356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lang="en-US" sz="4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image" Target="../media/image29.png"/><Relationship Id="rId4" Type="http://schemas.openxmlformats.org/officeDocument/2006/relationships/hyperlink" Target="https://opensource.com/article/19/12/zen-python-beauty-clarity"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travelfrance.tips/le-havre-jardins-suspendu-hanging-gardens/"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6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6" name="Rectangle 7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97" name="Rectangle 7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98" name="Rectangle 7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9" name="Group 7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79" name="Straight Connector 7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00" name="Rectangle 8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1" name="Rectangle 84">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Close up of circuit board">
            <a:extLst>
              <a:ext uri="{FF2B5EF4-FFF2-40B4-BE49-F238E27FC236}">
                <a16:creationId xmlns:a16="http://schemas.microsoft.com/office/drawing/2014/main" id="{C38B1344-6E66-468D-8E23-A8EDC9881BF7}"/>
              </a:ext>
            </a:extLst>
          </p:cNvPr>
          <p:cNvPicPr>
            <a:picLocks noChangeAspect="1"/>
          </p:cNvPicPr>
          <p:nvPr/>
        </p:nvPicPr>
        <p:blipFill rotWithShape="1">
          <a:blip r:embed="rId2">
            <a:alphaModFix amt="45000"/>
          </a:blip>
          <a:srcRect t="7109" b="8621"/>
          <a:stretch/>
        </p:blipFill>
        <p:spPr>
          <a:xfrm>
            <a:off x="20" y="10"/>
            <a:ext cx="12191980" cy="6857990"/>
          </a:xfrm>
          <a:prstGeom prst="rect">
            <a:avLst/>
          </a:prstGeom>
        </p:spPr>
      </p:pic>
      <p:sp>
        <p:nvSpPr>
          <p:cNvPr id="102" name="Rectangle 86">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7E4B7F12-E416-4848-AEEE-3989E0FB63A1}"/>
              </a:ext>
            </a:extLst>
          </p:cNvPr>
          <p:cNvSpPr>
            <a:spLocks noGrp="1"/>
          </p:cNvSpPr>
          <p:nvPr>
            <p:ph type="title"/>
          </p:nvPr>
        </p:nvSpPr>
        <p:spPr>
          <a:xfrm>
            <a:off x="1769532" y="2091263"/>
            <a:ext cx="8652938" cy="2461504"/>
          </a:xfrm>
        </p:spPr>
        <p:txBody>
          <a:bodyPr vert="horz" lIns="91440" tIns="45720" rIns="91440" bIns="45720" rtlCol="0" anchor="ctr">
            <a:normAutofit/>
          </a:bodyPr>
          <a:lstStyle/>
          <a:p>
            <a:pPr algn="ctr">
              <a:lnSpc>
                <a:spcPct val="83000"/>
              </a:lnSpc>
            </a:pPr>
            <a:r>
              <a:rPr lang="en-US" sz="4300" cap="all" spc="-100" dirty="0"/>
              <a:t>CEIS110 </a:t>
            </a:r>
            <a:br>
              <a:rPr lang="en-US" sz="4300" cap="all" spc="-100" dirty="0"/>
            </a:br>
            <a:r>
              <a:rPr lang="en-US" sz="4300" cap="all" spc="-100" dirty="0"/>
              <a:t>PROGRAMMING WITH DATA</a:t>
            </a:r>
            <a:br>
              <a:rPr lang="en-US" sz="4300" cap="all" spc="-100" dirty="0"/>
            </a:br>
            <a:r>
              <a:rPr lang="en-US" sz="4300" cap="all" spc="-100" dirty="0"/>
              <a:t>PRESENTED </a:t>
            </a:r>
            <a:br>
              <a:rPr lang="en-US" sz="4300" cap="all" spc="-100" dirty="0"/>
            </a:br>
            <a:r>
              <a:rPr lang="en-US" sz="2800" cap="all" spc="-100" dirty="0"/>
              <a:t>BY: MARYAM ZISHAN</a:t>
            </a:r>
          </a:p>
        </p:txBody>
      </p:sp>
      <p:sp>
        <p:nvSpPr>
          <p:cNvPr id="103" name="Rectangle 88">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23632985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6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7" name="Rectangle 68">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89" name="Rectangle 70">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91" name="Rectangle 72">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2" name="Group 7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76" name="Straight Connector 75">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93" name="Rectangle 79">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4" name="Rectangle 81">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Frozen fir branches">
            <a:extLst>
              <a:ext uri="{FF2B5EF4-FFF2-40B4-BE49-F238E27FC236}">
                <a16:creationId xmlns:a16="http://schemas.microsoft.com/office/drawing/2014/main" id="{A072E4C9-8F60-4154-8A3A-8C32DFFF27A3}"/>
              </a:ext>
            </a:extLst>
          </p:cNvPr>
          <p:cNvPicPr>
            <a:picLocks noGrp="1" noChangeAspect="1"/>
          </p:cNvPicPr>
          <p:nvPr>
            <p:ph idx="1"/>
          </p:nvPr>
        </p:nvPicPr>
        <p:blipFill rotWithShape="1">
          <a:blip r:embed="rId2">
            <a:alphaModFix/>
            <a:extLst>
              <a:ext uri="{28A0092B-C50C-407E-A947-70E740481C1C}">
                <a14:useLocalDpi xmlns:a14="http://schemas.microsoft.com/office/drawing/2010/main" val="0"/>
              </a:ext>
            </a:extLst>
          </a:blip>
          <a:srcRect b="15730"/>
          <a:stretch/>
        </p:blipFill>
        <p:spPr>
          <a:xfrm>
            <a:off x="20" y="-839"/>
            <a:ext cx="12191980" cy="6858000"/>
          </a:xfrm>
          <a:prstGeom prst="rect">
            <a:avLst/>
          </a:prstGeom>
        </p:spPr>
      </p:pic>
      <p:sp>
        <p:nvSpPr>
          <p:cNvPr id="84" name="Rectangle 83">
            <a:extLst>
              <a:ext uri="{FF2B5EF4-FFF2-40B4-BE49-F238E27FC236}">
                <a16:creationId xmlns:a16="http://schemas.microsoft.com/office/drawing/2014/main" id="{BCFF10A9-48A8-49DE-BCC0-36CD4D61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9" y="1267730"/>
            <a:ext cx="9576262" cy="43079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29E6EC7A-73F0-4AA6-8CCE-7492D8F65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8" y="1267730"/>
            <a:ext cx="9576262" cy="4307950"/>
          </a:xfrm>
          <a:prstGeom prst="rect">
            <a:avLst/>
          </a:prstGeom>
          <a:solidFill>
            <a:srgbClr val="79AF3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CB96207B-4076-438E-88C4-8162DB82EB35}"/>
              </a:ext>
            </a:extLst>
          </p:cNvPr>
          <p:cNvSpPr>
            <a:spLocks noGrp="1"/>
          </p:cNvSpPr>
          <p:nvPr>
            <p:ph type="title"/>
          </p:nvPr>
        </p:nvSpPr>
        <p:spPr>
          <a:xfrm>
            <a:off x="1769532" y="2091263"/>
            <a:ext cx="8652938" cy="2461504"/>
          </a:xfrm>
        </p:spPr>
        <p:txBody>
          <a:bodyPr vert="horz" lIns="91440" tIns="45720" rIns="91440" bIns="45720" rtlCol="0" anchor="ctr">
            <a:normAutofit/>
          </a:bodyPr>
          <a:lstStyle/>
          <a:p>
            <a:pPr algn="ctr">
              <a:lnSpc>
                <a:spcPct val="83000"/>
              </a:lnSpc>
            </a:pPr>
            <a:r>
              <a:rPr lang="en-US" sz="3600" u="sng" cap="all" spc="-100"/>
              <a:t>Downloading Weather Data of Teperature &amp; Humidity</a:t>
            </a:r>
            <a:br>
              <a:rPr lang="en-US" sz="3600" u="sng" cap="all" spc="-100"/>
            </a:br>
            <a:r>
              <a:rPr lang="en-US" sz="2800" cap="all" spc="-100"/>
              <a:t>To further the process a code was created to download a set of weather Observations ina local data base for later analysis</a:t>
            </a:r>
            <a:endParaRPr lang="en-US" sz="2800" cap="all" spc="-100" dirty="0"/>
          </a:p>
        </p:txBody>
      </p:sp>
      <p:sp>
        <p:nvSpPr>
          <p:cNvPr id="90" name="Rectangle 89">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204998724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155CD3-83BB-4AEA-A737-FFB45BF5B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481AC0-C94A-42B2-A337-8F2BD27B4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044" y="374904"/>
            <a:ext cx="11409913"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9C990ECF-0B2F-4372-9715-326BA840E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736" y="539496"/>
            <a:ext cx="11082528" cy="57790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F15AD3C-57FF-47B6-AA6C-BF991A88E0B6}"/>
              </a:ext>
            </a:extLst>
          </p:cNvPr>
          <p:cNvPicPr>
            <a:picLocks noChangeAspect="1"/>
          </p:cNvPicPr>
          <p:nvPr/>
        </p:nvPicPr>
        <p:blipFill>
          <a:blip r:embed="rId2">
            <a:grayscl/>
          </a:blip>
          <a:stretch>
            <a:fillRect/>
          </a:stretch>
        </p:blipFill>
        <p:spPr>
          <a:xfrm>
            <a:off x="391043" y="374904"/>
            <a:ext cx="11409913" cy="6108192"/>
          </a:xfrm>
          <a:prstGeom prst="rect">
            <a:avLst/>
          </a:prstGeom>
        </p:spPr>
      </p:pic>
    </p:spTree>
    <p:extLst>
      <p:ext uri="{BB962C8B-B14F-4D97-AF65-F5344CB8AC3E}">
        <p14:creationId xmlns:p14="http://schemas.microsoft.com/office/powerpoint/2010/main" val="2160391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9E2A81-F10C-48DE-ABBE-714158A39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1D06DD-4F15-406B-803E-BCAEDA7CD9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044" y="374904"/>
            <a:ext cx="11409913"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292CDDC2-37FD-485A-9BA0-8BB25F105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736" y="539496"/>
            <a:ext cx="11082528" cy="57790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EEF482A-1B47-4078-9210-2BC1B691BC4D}"/>
              </a:ext>
            </a:extLst>
          </p:cNvPr>
          <p:cNvPicPr>
            <a:picLocks noChangeAspect="1"/>
          </p:cNvPicPr>
          <p:nvPr/>
        </p:nvPicPr>
        <p:blipFill rotWithShape="1">
          <a:blip r:embed="rId2">
            <a:grayscl/>
          </a:blip>
          <a:srcRect r="1" b="12543"/>
          <a:stretch/>
        </p:blipFill>
        <p:spPr>
          <a:xfrm>
            <a:off x="391042" y="374904"/>
            <a:ext cx="11409913" cy="6108192"/>
          </a:xfrm>
          <a:prstGeom prst="rect">
            <a:avLst/>
          </a:prstGeom>
        </p:spPr>
      </p:pic>
    </p:spTree>
    <p:extLst>
      <p:ext uri="{BB962C8B-B14F-4D97-AF65-F5344CB8AC3E}">
        <p14:creationId xmlns:p14="http://schemas.microsoft.com/office/powerpoint/2010/main" val="2099073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AB9E2A81-F10C-48DE-ABBE-714158A39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8">
            <a:extLst>
              <a:ext uri="{FF2B5EF4-FFF2-40B4-BE49-F238E27FC236}">
                <a16:creationId xmlns:a16="http://schemas.microsoft.com/office/drawing/2014/main" id="{E11D06DD-4F15-406B-803E-BCAEDA7CD9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044" y="374904"/>
            <a:ext cx="11409913"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292CDDC2-37FD-485A-9BA0-8BB25F105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736" y="539496"/>
            <a:ext cx="11082528" cy="57790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0FA6799-4993-46C9-BCCB-889428DF0E90}"/>
              </a:ext>
            </a:extLst>
          </p:cNvPr>
          <p:cNvPicPr>
            <a:picLocks noChangeAspect="1"/>
          </p:cNvPicPr>
          <p:nvPr/>
        </p:nvPicPr>
        <p:blipFill rotWithShape="1">
          <a:blip r:embed="rId2">
            <a:grayscl/>
          </a:blip>
          <a:srcRect r="1" b="12543"/>
          <a:stretch/>
        </p:blipFill>
        <p:spPr>
          <a:xfrm>
            <a:off x="391042" y="539496"/>
            <a:ext cx="11409913" cy="5943600"/>
          </a:xfrm>
          <a:prstGeom prst="rect">
            <a:avLst/>
          </a:prstGeom>
        </p:spPr>
      </p:pic>
    </p:spTree>
    <p:extLst>
      <p:ext uri="{BB962C8B-B14F-4D97-AF65-F5344CB8AC3E}">
        <p14:creationId xmlns:p14="http://schemas.microsoft.com/office/powerpoint/2010/main" val="894902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uter script on a screen">
            <a:extLst>
              <a:ext uri="{FF2B5EF4-FFF2-40B4-BE49-F238E27FC236}">
                <a16:creationId xmlns:a16="http://schemas.microsoft.com/office/drawing/2014/main" id="{99DEB05B-328E-4968-8244-582D6C303119}"/>
              </a:ext>
            </a:extLst>
          </p:cNvPr>
          <p:cNvPicPr>
            <a:picLocks noChangeAspect="1"/>
          </p:cNvPicPr>
          <p:nvPr/>
        </p:nvPicPr>
        <p:blipFill rotWithShape="1">
          <a:blip r:embed="rId2"/>
          <a:srcRect t="12079" r="9091" b="11312"/>
          <a:stretch/>
        </p:blipFill>
        <p:spPr>
          <a:xfrm>
            <a:off x="20" y="10"/>
            <a:ext cx="12191980" cy="6857990"/>
          </a:xfrm>
          <a:prstGeom prst="rect">
            <a:avLst/>
          </a:prstGeom>
        </p:spPr>
      </p:pic>
      <p:sp>
        <p:nvSpPr>
          <p:cNvPr id="38" name="Rectangle 37">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45CC8D-487C-4CD8-A1A7-7AE16364C780}"/>
              </a:ext>
            </a:extLst>
          </p:cNvPr>
          <p:cNvSpPr>
            <a:spLocks noGrp="1"/>
          </p:cNvSpPr>
          <p:nvPr>
            <p:ph type="title"/>
          </p:nvPr>
        </p:nvSpPr>
        <p:spPr>
          <a:xfrm>
            <a:off x="774043" y="727626"/>
            <a:ext cx="4602152" cy="2493876"/>
          </a:xfrm>
        </p:spPr>
        <p:txBody>
          <a:bodyPr vert="horz" lIns="91440" tIns="45720" rIns="91440" bIns="45720" rtlCol="0">
            <a:normAutofit/>
          </a:bodyPr>
          <a:lstStyle/>
          <a:p>
            <a:r>
              <a:rPr lang="en-US" sz="2100" cap="all" spc="-100" dirty="0"/>
              <a:t>Querying the database with SQL</a:t>
            </a:r>
            <a:br>
              <a:rPr lang="en-US" sz="2100" cap="all" spc="-100" dirty="0"/>
            </a:br>
            <a:br>
              <a:rPr lang="en-US" sz="2100" cap="all" spc="-100" dirty="0"/>
            </a:br>
            <a:br>
              <a:rPr lang="en-US" sz="2100" cap="all" spc="-100" dirty="0"/>
            </a:br>
            <a:endParaRPr lang="en-US" sz="2100" cap="all" spc="-100" dirty="0"/>
          </a:p>
        </p:txBody>
      </p:sp>
      <p:sp>
        <p:nvSpPr>
          <p:cNvPr id="3" name="Content Placeholder 2">
            <a:extLst>
              <a:ext uri="{FF2B5EF4-FFF2-40B4-BE49-F238E27FC236}">
                <a16:creationId xmlns:a16="http://schemas.microsoft.com/office/drawing/2014/main" id="{9F2EABF9-795A-45AF-95FE-CA05B82DC99D}"/>
              </a:ext>
            </a:extLst>
          </p:cNvPr>
          <p:cNvSpPr>
            <a:spLocks noGrp="1"/>
          </p:cNvSpPr>
          <p:nvPr>
            <p:ph idx="1"/>
          </p:nvPr>
        </p:nvSpPr>
        <p:spPr>
          <a:xfrm>
            <a:off x="774043" y="2518117"/>
            <a:ext cx="4602152" cy="3500869"/>
          </a:xfrm>
        </p:spPr>
        <p:txBody>
          <a:bodyPr vert="horz" lIns="91440" tIns="45720" rIns="91440" bIns="45720" rtlCol="0">
            <a:normAutofit/>
          </a:bodyPr>
          <a:lstStyle/>
          <a:p>
            <a:pPr marL="0" indent="0">
              <a:spcBef>
                <a:spcPts val="0"/>
              </a:spcBef>
              <a:spcAft>
                <a:spcPts val="600"/>
              </a:spcAft>
              <a:buNone/>
            </a:pPr>
            <a:r>
              <a:rPr lang="en-US" spc="80" dirty="0"/>
              <a:t>A Structured Query  Language(SQL) is a programming language used for working with relational database. An SQLite studio was used to query the database and view the results.</a:t>
            </a:r>
          </a:p>
        </p:txBody>
      </p:sp>
    </p:spTree>
    <p:extLst>
      <p:ext uri="{BB962C8B-B14F-4D97-AF65-F5344CB8AC3E}">
        <p14:creationId xmlns:p14="http://schemas.microsoft.com/office/powerpoint/2010/main" val="30541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1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31" name="Rectangle 1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3" name="Rectangle 1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5"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7" name="Rectangle 21">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39" name="Rectangle 23">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0" name="Rectangle 29">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822A11A2-3AEE-4FF7-963B-266B989602AF}"/>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1800" cap="all" spc="-100" dirty="0">
                <a:solidFill>
                  <a:schemeClr val="bg1"/>
                </a:solidFill>
              </a:rPr>
              <a:t>In order to retrieve data from all rows and columns a SQL command “select* from observations” was executed.</a:t>
            </a:r>
          </a:p>
        </p:txBody>
      </p:sp>
      <p:sp>
        <p:nvSpPr>
          <p:cNvPr id="32" name="Rectangle 31">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CA406AC-7597-445F-B28B-BDB27EFBB3B2}"/>
              </a:ext>
            </a:extLst>
          </p:cNvPr>
          <p:cNvPicPr>
            <a:picLocks noChangeAspect="1"/>
          </p:cNvPicPr>
          <p:nvPr/>
        </p:nvPicPr>
        <p:blipFill>
          <a:blip r:embed="rId3"/>
          <a:stretch>
            <a:fillRect/>
          </a:stretch>
        </p:blipFill>
        <p:spPr>
          <a:xfrm>
            <a:off x="5346569" y="131679"/>
            <a:ext cx="6959727" cy="6723935"/>
          </a:xfrm>
          <a:prstGeom prst="rect">
            <a:avLst/>
          </a:prstGeom>
        </p:spPr>
      </p:pic>
    </p:spTree>
    <p:extLst>
      <p:ext uri="{BB962C8B-B14F-4D97-AF65-F5344CB8AC3E}">
        <p14:creationId xmlns:p14="http://schemas.microsoft.com/office/powerpoint/2010/main" val="353493462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155CD3-83BB-4AEA-A737-FFB45BF5B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9481AC0-C94A-42B2-A337-8F2BD27B4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044" y="374904"/>
            <a:ext cx="11409913"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9C990ECF-0B2F-4372-9715-326BA840E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736" y="539496"/>
            <a:ext cx="11082528" cy="57790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6CC626B-58AC-4337-A43B-FA744D99AD86}"/>
              </a:ext>
            </a:extLst>
          </p:cNvPr>
          <p:cNvPicPr>
            <a:picLocks noChangeAspect="1"/>
          </p:cNvPicPr>
          <p:nvPr/>
        </p:nvPicPr>
        <p:blipFill>
          <a:blip r:embed="rId2">
            <a:grayscl/>
          </a:blip>
          <a:stretch>
            <a:fillRect/>
          </a:stretch>
        </p:blipFill>
        <p:spPr>
          <a:xfrm>
            <a:off x="554737" y="539496"/>
            <a:ext cx="10811958" cy="5779008"/>
          </a:xfrm>
          <a:prstGeom prst="rect">
            <a:avLst/>
          </a:prstGeom>
        </p:spPr>
      </p:pic>
    </p:spTree>
    <p:extLst>
      <p:ext uri="{BB962C8B-B14F-4D97-AF65-F5344CB8AC3E}">
        <p14:creationId xmlns:p14="http://schemas.microsoft.com/office/powerpoint/2010/main" val="2562033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gnifying glass showing decling performance">
            <a:extLst>
              <a:ext uri="{FF2B5EF4-FFF2-40B4-BE49-F238E27FC236}">
                <a16:creationId xmlns:a16="http://schemas.microsoft.com/office/drawing/2014/main" id="{FC863A0D-1DA4-4C18-8EE0-F55CAA4F1C1C}"/>
              </a:ext>
            </a:extLst>
          </p:cNvPr>
          <p:cNvPicPr>
            <a:picLocks noChangeAspect="1"/>
          </p:cNvPicPr>
          <p:nvPr/>
        </p:nvPicPr>
        <p:blipFill rotWithShape="1">
          <a:blip r:embed="rId2"/>
          <a:srcRect t="1632" b="14098"/>
          <a:stretch/>
        </p:blipFill>
        <p:spPr>
          <a:xfrm>
            <a:off x="-1" y="10"/>
            <a:ext cx="12192000" cy="6857988"/>
          </a:xfrm>
          <a:prstGeom prst="rect">
            <a:avLst/>
          </a:prstGeom>
        </p:spPr>
      </p:pic>
      <p:sp>
        <p:nvSpPr>
          <p:cNvPr id="26" name="Rectangle 13">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alpha val="30000"/>
            </a:schemeClr>
          </a:solidFill>
          <a:ln w="6350" cap="sq" cmpd="sng" algn="ctr">
            <a:noFill/>
            <a:prstDash val="solid"/>
            <a:miter lim="800000"/>
          </a:ln>
          <a:effectLst/>
        </p:spPr>
      </p:sp>
      <p:sp>
        <p:nvSpPr>
          <p:cNvPr id="27" name="Rectangle 15">
            <a:extLst>
              <a:ext uri="{FF2B5EF4-FFF2-40B4-BE49-F238E27FC236}">
                <a16:creationId xmlns:a16="http://schemas.microsoft.com/office/drawing/2014/main" id="{7990846F-3F1A-44C0-89BC-2CEB1E8F5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rgbClr val="79AF3A">
              <a:alpha val="40000"/>
            </a:srgbClr>
          </a:solidFill>
          <a:ln w="6350" cap="sq" cmpd="sng" algn="ctr">
            <a:noFill/>
            <a:prstDash val="solid"/>
            <a:miter lim="800000"/>
          </a:ln>
          <a:effectLst/>
        </p:spPr>
      </p:sp>
      <p:sp>
        <p:nvSpPr>
          <p:cNvPr id="28" name="Rectangle 1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BFE1A6C7-5B8D-4EF6-813A-9BB4D245F885}"/>
              </a:ext>
            </a:extLst>
          </p:cNvPr>
          <p:cNvSpPr>
            <a:spLocks noGrp="1"/>
          </p:cNvSpPr>
          <p:nvPr>
            <p:ph type="ctrTitle"/>
          </p:nvPr>
        </p:nvSpPr>
        <p:spPr>
          <a:xfrm>
            <a:off x="466524" y="164591"/>
            <a:ext cx="3729162" cy="1410992"/>
          </a:xfrm>
        </p:spPr>
        <p:txBody>
          <a:bodyPr>
            <a:normAutofit/>
          </a:bodyPr>
          <a:lstStyle/>
          <a:p>
            <a:r>
              <a:rPr lang="en-US" sz="3600" dirty="0">
                <a:solidFill>
                  <a:schemeClr val="tx1"/>
                </a:solidFill>
              </a:rPr>
              <a:t>Data Cleansing</a:t>
            </a:r>
          </a:p>
        </p:txBody>
      </p:sp>
      <p:sp>
        <p:nvSpPr>
          <p:cNvPr id="3" name="Subtitle 2">
            <a:extLst>
              <a:ext uri="{FF2B5EF4-FFF2-40B4-BE49-F238E27FC236}">
                <a16:creationId xmlns:a16="http://schemas.microsoft.com/office/drawing/2014/main" id="{D4DC2940-4733-4ECA-B261-1B84F3542C39}"/>
              </a:ext>
            </a:extLst>
          </p:cNvPr>
          <p:cNvSpPr>
            <a:spLocks noGrp="1"/>
          </p:cNvSpPr>
          <p:nvPr>
            <p:ph type="subTitle" idx="1"/>
          </p:nvPr>
        </p:nvSpPr>
        <p:spPr>
          <a:xfrm>
            <a:off x="402044" y="1411501"/>
            <a:ext cx="3793642" cy="970905"/>
          </a:xfrm>
        </p:spPr>
        <p:txBody>
          <a:bodyPr>
            <a:noAutofit/>
          </a:bodyPr>
          <a:lstStyle/>
          <a:p>
            <a:pPr>
              <a:lnSpc>
                <a:spcPct val="100000"/>
              </a:lnSpc>
              <a:spcAft>
                <a:spcPts val="600"/>
              </a:spcAft>
            </a:pPr>
            <a:r>
              <a:rPr lang="en-US" dirty="0">
                <a:solidFill>
                  <a:schemeClr val="tx1"/>
                </a:solidFill>
              </a:rPr>
              <a:t>Since machines are as prone to errors as humans, we must make sure its data is clearly evaluated and checked thoroughly for it to be standardized, complete and cleansed! Programmers can easily put data in a format that can easily be rad by another programmer. Here a Python programmer is  saving a python program data file called csv in a way that it can be read by Excel. </a:t>
            </a:r>
          </a:p>
        </p:txBody>
      </p:sp>
    </p:spTree>
    <p:extLst>
      <p:ext uri="{BB962C8B-B14F-4D97-AF65-F5344CB8AC3E}">
        <p14:creationId xmlns:p14="http://schemas.microsoft.com/office/powerpoint/2010/main" val="4958115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id="{66A413F7-FFE1-42E7-8C6C-E9CCC477F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2" name="Rectangle 41">
            <a:extLst>
              <a:ext uri="{FF2B5EF4-FFF2-40B4-BE49-F238E27FC236}">
                <a16:creationId xmlns:a16="http://schemas.microsoft.com/office/drawing/2014/main" id="{BCE0B0FD-3413-40CC-A7D8-6A5058608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4" name="Rectangle 43">
            <a:extLst>
              <a:ext uri="{FF2B5EF4-FFF2-40B4-BE49-F238E27FC236}">
                <a16:creationId xmlns:a16="http://schemas.microsoft.com/office/drawing/2014/main" id="{50C4C044-5B1C-40C8-8C7B-AA5E6D879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6" name="Group 4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7" name="Straight Connector 46">
              <a:extLst>
                <a:ext uri="{FF2B5EF4-FFF2-40B4-BE49-F238E27FC236}">
                  <a16:creationId xmlns:a16="http://schemas.microsoft.com/office/drawing/2014/main" id="{00163F5F-1439-4827-8F7A-B08BDDEFB9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A677414-C3D2-4430-876D-9092D633F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9181D20-1D81-447D-9854-10DDB10D54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Rectangle 54">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graphical user interface&#10;&#10;Description automatically generated">
            <a:extLst>
              <a:ext uri="{FF2B5EF4-FFF2-40B4-BE49-F238E27FC236}">
                <a16:creationId xmlns:a16="http://schemas.microsoft.com/office/drawing/2014/main" id="{4B2923D1-5650-40E4-B101-308ECB95D28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3191" y="828878"/>
            <a:ext cx="5087521" cy="2861730"/>
          </a:xfrm>
          <a:prstGeom prst="rect">
            <a:avLst/>
          </a:prstGeom>
        </p:spPr>
      </p:pic>
      <p:sp>
        <p:nvSpPr>
          <p:cNvPr id="57" name="Rectangle 56">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4212709"/>
            <a:ext cx="10905302" cy="1997060"/>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59" name="Rectangle 58">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48" y="4379135"/>
            <a:ext cx="10579608" cy="1664208"/>
          </a:xfrm>
          <a:prstGeom prst="rect">
            <a:avLst/>
          </a:prstGeom>
          <a:noFill/>
          <a:ln w="6350" cap="sq" cmpd="sng" algn="ctr">
            <a:solidFill>
              <a:schemeClr val="bg1"/>
            </a:solidFill>
            <a:prstDash val="solid"/>
            <a:miter lim="800000"/>
          </a:ln>
          <a:effectLst/>
        </p:spPr>
      </p:sp>
      <p:cxnSp>
        <p:nvCxnSpPr>
          <p:cNvPr id="61" name="Straight Connector 60">
            <a:extLst>
              <a:ext uri="{FF2B5EF4-FFF2-40B4-BE49-F238E27FC236}">
                <a16:creationId xmlns:a16="http://schemas.microsoft.com/office/drawing/2014/main" id="{FEF09B21-45A0-42EE-9BDC-C4E0932EA6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52456" y="1386165"/>
            <a:ext cx="0" cy="1747157"/>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9706CE31-FF91-4BAF-BB28-E979DAEF0D30}"/>
              </a:ext>
            </a:extLst>
          </p:cNvPr>
          <p:cNvPicPr>
            <a:picLocks noGrp="1" noChangeAspect="1"/>
          </p:cNvPicPr>
          <p:nvPr>
            <p:ph idx="1"/>
          </p:nvPr>
        </p:nvPicPr>
        <p:blipFill>
          <a:blip r:embed="rId5"/>
          <a:stretch>
            <a:fillRect/>
          </a:stretch>
        </p:blipFill>
        <p:spPr>
          <a:xfrm>
            <a:off x="6373903" y="2026676"/>
            <a:ext cx="5087521" cy="1463877"/>
          </a:xfrm>
          <a:prstGeom prst="rect">
            <a:avLst/>
          </a:prstGeom>
        </p:spPr>
      </p:pic>
      <p:sp>
        <p:nvSpPr>
          <p:cNvPr id="6" name="TextBox 5">
            <a:extLst>
              <a:ext uri="{FF2B5EF4-FFF2-40B4-BE49-F238E27FC236}">
                <a16:creationId xmlns:a16="http://schemas.microsoft.com/office/drawing/2014/main" id="{5ADF1E91-544A-44A8-86CE-03860CC01412}"/>
              </a:ext>
            </a:extLst>
          </p:cNvPr>
          <p:cNvSpPr txBox="1"/>
          <p:nvPr/>
        </p:nvSpPr>
        <p:spPr>
          <a:xfrm>
            <a:off x="3370771" y="3490553"/>
            <a:ext cx="235994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opensource.com/article/19/12/zen-python-beauty-clarit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26127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1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1">
            <a:extLst>
              <a:ext uri="{FF2B5EF4-FFF2-40B4-BE49-F238E27FC236}">
                <a16:creationId xmlns:a16="http://schemas.microsoft.com/office/drawing/2014/main" id="{0627A3E8-18E6-43FD-8DC4-E93572DD2CCE}"/>
              </a:ext>
            </a:extLst>
          </p:cNvPr>
          <p:cNvPicPr>
            <a:picLocks noGrp="1" noChangeAspect="1"/>
          </p:cNvPicPr>
          <p:nvPr>
            <p:ph idx="1"/>
          </p:nvPr>
        </p:nvPicPr>
        <p:blipFill rotWithShape="1">
          <a:blip r:embed="rId2"/>
          <a:srcRect/>
          <a:stretch/>
        </p:blipFill>
        <p:spPr>
          <a:xfrm>
            <a:off x="0" y="-14588"/>
            <a:ext cx="12192000" cy="6857988"/>
          </a:xfrm>
          <a:prstGeom prst="rect">
            <a:avLst/>
          </a:prstGeom>
        </p:spPr>
      </p:pic>
      <p:sp>
        <p:nvSpPr>
          <p:cNvPr id="24" name="Rectangle 23">
            <a:extLst>
              <a:ext uri="{FF2B5EF4-FFF2-40B4-BE49-F238E27FC236}">
                <a16:creationId xmlns:a16="http://schemas.microsoft.com/office/drawing/2014/main" id="{0B121716-8B64-478F-ABDB-17030AD1B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24000">
                <a:schemeClr val="bg1">
                  <a:alpha val="20000"/>
                </a:schemeClr>
              </a:gs>
              <a:gs pos="78000">
                <a:schemeClr val="bg1">
                  <a:alpha val="30000"/>
                </a:schemeClr>
              </a:gs>
              <a:gs pos="50000">
                <a:schemeClr val="bg1">
                  <a:alpha val="30000"/>
                </a:schemeClr>
              </a:gs>
              <a:gs pos="100000">
                <a:schemeClr val="bg1">
                  <a:alpha val="40000"/>
                </a:schemeClr>
              </a:gs>
              <a:gs pos="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1F6B7D3-F213-486F-BC3A-9A289BD4FED9}"/>
              </a:ext>
            </a:extLst>
          </p:cNvPr>
          <p:cNvSpPr>
            <a:spLocks noGrp="1"/>
          </p:cNvSpPr>
          <p:nvPr>
            <p:ph type="title"/>
          </p:nvPr>
        </p:nvSpPr>
        <p:spPr>
          <a:xfrm>
            <a:off x="1" y="2954215"/>
            <a:ext cx="4515728" cy="3889185"/>
          </a:xfrm>
        </p:spPr>
        <p:txBody>
          <a:bodyPr vert="horz" lIns="91440" tIns="45720" rIns="91440" bIns="45720" rtlCol="0" anchor="ctr">
            <a:normAutofit/>
          </a:bodyPr>
          <a:lstStyle/>
          <a:p>
            <a:pPr algn="ctr">
              <a:lnSpc>
                <a:spcPct val="83000"/>
              </a:lnSpc>
            </a:pPr>
            <a:r>
              <a:rPr lang="en-US" sz="2000" i="0" spc="-100" dirty="0">
                <a:solidFill>
                  <a:schemeClr val="tx1"/>
                </a:solidFill>
              </a:rPr>
              <a:t>The </a:t>
            </a:r>
            <a:r>
              <a:rPr lang="en-US" sz="2000" i="0" spc="-100" dirty="0" err="1">
                <a:solidFill>
                  <a:schemeClr val="tx1"/>
                </a:solidFill>
              </a:rPr>
              <a:t>weather.db</a:t>
            </a:r>
            <a:r>
              <a:rPr lang="en-US" sz="2000" i="0" spc="-100" dirty="0">
                <a:solidFill>
                  <a:schemeClr val="tx1"/>
                </a:solidFill>
              </a:rPr>
              <a:t> database may contain null or missing values. The code used retrieves only the temperature and humidity values and writes them to comma </a:t>
            </a:r>
            <a:r>
              <a:rPr lang="en-US" sz="2000" i="0" spc="-100" dirty="0" err="1">
                <a:solidFill>
                  <a:schemeClr val="tx1"/>
                </a:solidFill>
              </a:rPr>
              <a:t>separatedvalues</a:t>
            </a:r>
            <a:r>
              <a:rPr lang="en-US" sz="2000" i="0" spc="-100" dirty="0">
                <a:solidFill>
                  <a:schemeClr val="tx1"/>
                </a:solidFill>
              </a:rPr>
              <a:t>(CSV)  file.  Two files are created-a formatdata.csv and a formatdata2.csv that each contained half of the row. Missing and null values will not be included in the file</a:t>
            </a:r>
            <a:r>
              <a:rPr lang="en-US" sz="1600" i="0" spc="-100" dirty="0">
                <a:solidFill>
                  <a:schemeClr val="tx1"/>
                </a:solidFill>
              </a:rPr>
              <a:t>.</a:t>
            </a:r>
          </a:p>
        </p:txBody>
      </p:sp>
    </p:spTree>
    <p:extLst>
      <p:ext uri="{BB962C8B-B14F-4D97-AF65-F5344CB8AC3E}">
        <p14:creationId xmlns:p14="http://schemas.microsoft.com/office/powerpoint/2010/main" val="251661917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een leaves with dew drops close-up">
            <a:extLst>
              <a:ext uri="{FF2B5EF4-FFF2-40B4-BE49-F238E27FC236}">
                <a16:creationId xmlns:a16="http://schemas.microsoft.com/office/drawing/2014/main" id="{E1FF3E79-E58C-4993-BA50-9F1931B2C3D7}"/>
              </a:ext>
            </a:extLst>
          </p:cNvPr>
          <p:cNvPicPr>
            <a:picLocks noChangeAspect="1"/>
          </p:cNvPicPr>
          <p:nvPr/>
        </p:nvPicPr>
        <p:blipFill rotWithShape="1">
          <a:blip r:embed="rId2"/>
          <a:srcRect l="16847" r="9709" b="-1"/>
          <a:stretch/>
        </p:blipFill>
        <p:spPr>
          <a:xfrm>
            <a:off x="4646383" y="10"/>
            <a:ext cx="7545616" cy="6857990"/>
          </a:xfrm>
          <a:prstGeom prst="rect">
            <a:avLst/>
          </a:prstGeom>
        </p:spPr>
      </p:pic>
      <p:sp>
        <p:nvSpPr>
          <p:cNvPr id="9" name="Rectangle 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5B2D72E3-CC21-449B-B8E1-E1B35DFB4DC3}"/>
              </a:ext>
            </a:extLst>
          </p:cNvPr>
          <p:cNvSpPr>
            <a:spLocks noGrp="1"/>
          </p:cNvSpPr>
          <p:nvPr>
            <p:ph type="ctrTitle"/>
          </p:nvPr>
        </p:nvSpPr>
        <p:spPr>
          <a:xfrm>
            <a:off x="466524" y="1340361"/>
            <a:ext cx="3729162" cy="3341700"/>
          </a:xfrm>
        </p:spPr>
        <p:txBody>
          <a:bodyPr>
            <a:normAutofit/>
          </a:bodyPr>
          <a:lstStyle/>
          <a:p>
            <a:r>
              <a:rPr lang="en-US" sz="1800" dirty="0">
                <a:solidFill>
                  <a:schemeClr val="tx1"/>
                </a:solidFill>
              </a:rPr>
              <a:t>Large amounts of data are gathered everyday and require proper storage, management, analysis, security, etc. This project includes analysis of a weather data using Python that has been gathered from a cloud data source. I will primarily be focusing on temperature and humidity in this weather  data course project.</a:t>
            </a:r>
          </a:p>
        </p:txBody>
      </p:sp>
      <p:sp>
        <p:nvSpPr>
          <p:cNvPr id="3" name="Subtitle 2">
            <a:extLst>
              <a:ext uri="{FF2B5EF4-FFF2-40B4-BE49-F238E27FC236}">
                <a16:creationId xmlns:a16="http://schemas.microsoft.com/office/drawing/2014/main" id="{970F0A5D-2741-46B6-AD7B-18A307F96B09}"/>
              </a:ext>
            </a:extLst>
          </p:cNvPr>
          <p:cNvSpPr>
            <a:spLocks noGrp="1"/>
          </p:cNvSpPr>
          <p:nvPr>
            <p:ph type="subTitle" idx="1"/>
          </p:nvPr>
        </p:nvSpPr>
        <p:spPr>
          <a:xfrm>
            <a:off x="402044" y="690316"/>
            <a:ext cx="3793642" cy="970905"/>
          </a:xfrm>
        </p:spPr>
        <p:txBody>
          <a:bodyPr>
            <a:normAutofit/>
          </a:bodyPr>
          <a:lstStyle/>
          <a:p>
            <a:r>
              <a:rPr lang="en-US" sz="3600" dirty="0">
                <a:solidFill>
                  <a:schemeClr val="tx1"/>
                </a:solidFill>
              </a:rPr>
              <a:t>Introduction</a:t>
            </a:r>
          </a:p>
        </p:txBody>
      </p:sp>
    </p:spTree>
    <p:extLst>
      <p:ext uri="{BB962C8B-B14F-4D97-AF65-F5344CB8AC3E}">
        <p14:creationId xmlns:p14="http://schemas.microsoft.com/office/powerpoint/2010/main" val="248236503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1">
            <a:extLst>
              <a:ext uri="{FF2B5EF4-FFF2-40B4-BE49-F238E27FC236}">
                <a16:creationId xmlns:a16="http://schemas.microsoft.com/office/drawing/2014/main" id="{140B1AF6-7CA5-4B88-B229-FE85E7D8EAF4}"/>
              </a:ext>
            </a:extLst>
          </p:cNvPr>
          <p:cNvPicPr>
            <a:picLocks noGrp="1" noChangeAspect="1"/>
          </p:cNvPicPr>
          <p:nvPr>
            <p:ph idx="1"/>
          </p:nvPr>
        </p:nvPicPr>
        <p:blipFill rotWithShape="1">
          <a:blip r:embed="rId2"/>
          <a:srcRect/>
          <a:stretch/>
        </p:blipFill>
        <p:spPr>
          <a:xfrm>
            <a:off x="-1" y="10"/>
            <a:ext cx="12192000" cy="6857988"/>
          </a:xfrm>
          <a:prstGeom prst="rect">
            <a:avLst/>
          </a:prstGeom>
        </p:spPr>
      </p:pic>
      <p:sp>
        <p:nvSpPr>
          <p:cNvPr id="24" name="Rectangle 23">
            <a:extLst>
              <a:ext uri="{FF2B5EF4-FFF2-40B4-BE49-F238E27FC236}">
                <a16:creationId xmlns:a16="http://schemas.microsoft.com/office/drawing/2014/main" id="{0B121716-8B64-478F-ABDB-17030AD1B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24000">
                <a:schemeClr val="bg1">
                  <a:alpha val="20000"/>
                </a:schemeClr>
              </a:gs>
              <a:gs pos="78000">
                <a:schemeClr val="bg1">
                  <a:alpha val="30000"/>
                </a:schemeClr>
              </a:gs>
              <a:gs pos="50000">
                <a:schemeClr val="bg1">
                  <a:alpha val="30000"/>
                </a:schemeClr>
              </a:gs>
              <a:gs pos="100000">
                <a:schemeClr val="bg1">
                  <a:alpha val="40000"/>
                </a:schemeClr>
              </a:gs>
              <a:gs pos="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FE9B58B-6F55-4A34-9D00-47377E182FEF}"/>
              </a:ext>
            </a:extLst>
          </p:cNvPr>
          <p:cNvSpPr>
            <a:spLocks noGrp="1"/>
          </p:cNvSpPr>
          <p:nvPr>
            <p:ph type="title"/>
          </p:nvPr>
        </p:nvSpPr>
        <p:spPr>
          <a:xfrm>
            <a:off x="-6" y="3429000"/>
            <a:ext cx="4206246" cy="3414399"/>
          </a:xfrm>
        </p:spPr>
        <p:txBody>
          <a:bodyPr vert="horz" lIns="91440" tIns="45720" rIns="91440" bIns="45720" rtlCol="0" anchor="ctr">
            <a:normAutofit/>
          </a:bodyPr>
          <a:lstStyle/>
          <a:p>
            <a:pPr algn="ctr">
              <a:lnSpc>
                <a:spcPct val="83000"/>
              </a:lnSpc>
            </a:pPr>
            <a:r>
              <a:rPr lang="en-US" sz="1800" spc="-100" dirty="0">
                <a:solidFill>
                  <a:schemeClr val="tx1"/>
                </a:solidFill>
              </a:rPr>
              <a:t>This file called a formatdata.csv  contains 3 </a:t>
            </a:r>
            <a:r>
              <a:rPr lang="en-US" sz="1800" spc="-100" dirty="0" err="1">
                <a:solidFill>
                  <a:schemeClr val="tx1"/>
                </a:solidFill>
              </a:rPr>
              <a:t>coulumns</a:t>
            </a:r>
            <a:r>
              <a:rPr lang="en-US" sz="1800" spc="-100" dirty="0">
                <a:solidFill>
                  <a:schemeClr val="tx1"/>
                </a:solidFill>
              </a:rPr>
              <a:t>  Celsius, Fahrenheit, and Humidity and various statistics can be performed on this spreadsheet!</a:t>
            </a:r>
          </a:p>
        </p:txBody>
      </p:sp>
    </p:spTree>
    <p:extLst>
      <p:ext uri="{BB962C8B-B14F-4D97-AF65-F5344CB8AC3E}">
        <p14:creationId xmlns:p14="http://schemas.microsoft.com/office/powerpoint/2010/main" val="423827625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3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Rectangle 4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61" name="Rectangle 4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62" name="Rectangle 4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3" name="Group 4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9" name="Straight Connector 4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64" name="Rectangle 5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1">
            <a:extLst>
              <a:ext uri="{FF2B5EF4-FFF2-40B4-BE49-F238E27FC236}">
                <a16:creationId xmlns:a16="http://schemas.microsoft.com/office/drawing/2014/main" id="{B6FCDD23-F864-4CAB-9882-DED5303510C8}"/>
              </a:ext>
            </a:extLst>
          </p:cNvPr>
          <p:cNvPicPr>
            <a:picLocks noGrp="1" noChangeAspect="1"/>
          </p:cNvPicPr>
          <p:nvPr>
            <p:ph idx="1"/>
          </p:nvPr>
        </p:nvPicPr>
        <p:blipFill rotWithShape="1">
          <a:blip r:embed="rId2"/>
          <a:srcRect/>
          <a:stretch/>
        </p:blipFill>
        <p:spPr>
          <a:xfrm>
            <a:off x="-1" y="10"/>
            <a:ext cx="12192000" cy="6857988"/>
          </a:xfrm>
          <a:prstGeom prst="rect">
            <a:avLst/>
          </a:prstGeom>
        </p:spPr>
      </p:pic>
      <p:sp>
        <p:nvSpPr>
          <p:cNvPr id="65" name="Rectangle 54">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alpha val="30000"/>
            </a:schemeClr>
          </a:solidFill>
          <a:ln w="6350" cap="sq" cmpd="sng" algn="ctr">
            <a:noFill/>
            <a:prstDash val="solid"/>
            <a:miter lim="800000"/>
          </a:ln>
          <a:effectLst/>
        </p:spPr>
      </p:sp>
      <p:sp>
        <p:nvSpPr>
          <p:cNvPr id="57" name="Rectangle 56">
            <a:extLst>
              <a:ext uri="{FF2B5EF4-FFF2-40B4-BE49-F238E27FC236}">
                <a16:creationId xmlns:a16="http://schemas.microsoft.com/office/drawing/2014/main" id="{0B121716-8B64-478F-ABDB-17030AD1B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solidFill>
            <a:srgbClr val="79AF3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3" name="Title 2">
            <a:extLst>
              <a:ext uri="{FF2B5EF4-FFF2-40B4-BE49-F238E27FC236}">
                <a16:creationId xmlns:a16="http://schemas.microsoft.com/office/drawing/2014/main" id="{B8B184EB-6FBD-4F9D-AC11-00D930DD7797}"/>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cap="all" spc="-100" dirty="0">
                <a:solidFill>
                  <a:schemeClr val="tx1"/>
                </a:solidFill>
              </a:rPr>
              <a:t>Data Visualization</a:t>
            </a:r>
          </a:p>
        </p:txBody>
      </p:sp>
    </p:spTree>
    <p:extLst>
      <p:ext uri="{BB962C8B-B14F-4D97-AF65-F5344CB8AC3E}">
        <p14:creationId xmlns:p14="http://schemas.microsoft.com/office/powerpoint/2010/main" val="39072226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4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4" name="Rectangle 4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6" name="Rectangle 4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8" name="Group 4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9" name="Straight Connector 4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3" name="Rectangle 5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4" descr="Graphs and plots layered on a blue digital screen">
            <a:extLst>
              <a:ext uri="{FF2B5EF4-FFF2-40B4-BE49-F238E27FC236}">
                <a16:creationId xmlns:a16="http://schemas.microsoft.com/office/drawing/2014/main" id="{7D171334-CAE0-4813-8D31-AFF63B4D2FBC}"/>
              </a:ext>
            </a:extLst>
          </p:cNvPr>
          <p:cNvPicPr>
            <a:picLocks noChangeAspect="1"/>
          </p:cNvPicPr>
          <p:nvPr/>
        </p:nvPicPr>
        <p:blipFill rotWithShape="1">
          <a:blip r:embed="rId2"/>
          <a:srcRect t="6893" b="18107"/>
          <a:stretch/>
        </p:blipFill>
        <p:spPr>
          <a:xfrm>
            <a:off x="-1" y="10"/>
            <a:ext cx="12192000" cy="6857988"/>
          </a:xfrm>
          <a:prstGeom prst="rect">
            <a:avLst/>
          </a:prstGeom>
        </p:spPr>
      </p:pic>
      <p:sp>
        <p:nvSpPr>
          <p:cNvPr id="55" name="Rectangle 54">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alpha val="30000"/>
            </a:schemeClr>
          </a:solidFill>
          <a:ln w="6350" cap="sq" cmpd="sng" algn="ctr">
            <a:noFill/>
            <a:prstDash val="solid"/>
            <a:miter lim="800000"/>
          </a:ln>
          <a:effectLst/>
        </p:spPr>
      </p:sp>
      <p:sp>
        <p:nvSpPr>
          <p:cNvPr id="57" name="Rectangle 56">
            <a:extLst>
              <a:ext uri="{FF2B5EF4-FFF2-40B4-BE49-F238E27FC236}">
                <a16:creationId xmlns:a16="http://schemas.microsoft.com/office/drawing/2014/main" id="{7990846F-3F1A-44C0-89BC-2CEB1E8F5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rgbClr val="79AF3A">
              <a:alpha val="40000"/>
            </a:srgbClr>
          </a:solidFill>
          <a:ln w="6350" cap="sq" cmpd="sng" algn="ctr">
            <a:noFill/>
            <a:prstDash val="solid"/>
            <a:miter lim="800000"/>
          </a:ln>
          <a:effectLst/>
        </p:spPr>
      </p:sp>
      <p:sp>
        <p:nvSpPr>
          <p:cNvPr id="59" name="Rectangle 58">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2EAD7085-BBA7-48B6-83F4-BE0F5BA12193}"/>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gn="ctr">
              <a:lnSpc>
                <a:spcPct val="83000"/>
              </a:lnSpc>
            </a:pPr>
            <a:r>
              <a:rPr lang="en-US" sz="3600" cap="all" spc="-100" dirty="0">
                <a:solidFill>
                  <a:schemeClr val="tx1"/>
                </a:solidFill>
              </a:rPr>
              <a:t>Data Analytics</a:t>
            </a:r>
            <a:br>
              <a:rPr lang="en-US" sz="3600" cap="all" spc="-100" dirty="0">
                <a:solidFill>
                  <a:schemeClr val="tx1"/>
                </a:solidFill>
              </a:rPr>
            </a:br>
            <a:r>
              <a:rPr lang="en-US" sz="1800" spc="-100" dirty="0">
                <a:solidFill>
                  <a:schemeClr val="tx1"/>
                </a:solidFill>
              </a:rPr>
              <a:t>Through this users can create graphs  and charts to showcase their data that can be altered and save into tabular format. These are data analytical modules that are available as a part of Anaconda and can help generate predictions after analyzing several plots of humidity and temperature over a certain period of time.</a:t>
            </a:r>
            <a:endParaRPr lang="en-US" sz="1800" cap="all" spc="-100" dirty="0">
              <a:solidFill>
                <a:schemeClr val="tx1"/>
              </a:solidFill>
            </a:endParaRPr>
          </a:p>
        </p:txBody>
      </p:sp>
    </p:spTree>
    <p:extLst>
      <p:ext uri="{BB962C8B-B14F-4D97-AF65-F5344CB8AC3E}">
        <p14:creationId xmlns:p14="http://schemas.microsoft.com/office/powerpoint/2010/main" val="36702169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B666FA54-4380-4F78-822F-2FB11B401C40}"/>
              </a:ext>
            </a:extLst>
          </p:cNvPr>
          <p:cNvSpPr>
            <a:spLocks noGrp="1"/>
          </p:cNvSpPr>
          <p:nvPr>
            <p:ph type="title"/>
          </p:nvPr>
        </p:nvSpPr>
        <p:spPr>
          <a:xfrm>
            <a:off x="1306286" y="1446715"/>
            <a:ext cx="9637485" cy="3299335"/>
          </a:xfrm>
        </p:spPr>
        <p:txBody>
          <a:bodyPr vert="horz" lIns="91440" tIns="45720" rIns="91440" bIns="45720" rtlCol="0" anchor="ctr">
            <a:normAutofit/>
          </a:bodyPr>
          <a:lstStyle/>
          <a:p>
            <a:pPr algn="ctr">
              <a:lnSpc>
                <a:spcPct val="83000"/>
              </a:lnSpc>
            </a:pPr>
            <a:r>
              <a:rPr lang="en-US" sz="6300" cap="all" spc="-100" dirty="0"/>
              <a:t>Develop Graphical Models and Interpret Results</a:t>
            </a:r>
            <a:br>
              <a:rPr lang="en-US" sz="6300" cap="all" spc="-100" dirty="0"/>
            </a:br>
            <a:endParaRPr lang="en-US" sz="6300" cap="all" spc="-100" dirty="0"/>
          </a:p>
        </p:txBody>
      </p:sp>
      <p:sp>
        <p:nvSpPr>
          <p:cNvPr id="27" name="Rectangle 26">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952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4B6ACB9-03F9-4DAA-9E39-4C9E192A3DD4}"/>
              </a:ext>
            </a:extLst>
          </p:cNvPr>
          <p:cNvPicPr>
            <a:picLocks noChangeAspect="1"/>
          </p:cNvPicPr>
          <p:nvPr/>
        </p:nvPicPr>
        <p:blipFill>
          <a:blip r:embed="rId2"/>
          <a:stretch>
            <a:fillRect/>
          </a:stretch>
        </p:blipFill>
        <p:spPr>
          <a:xfrm>
            <a:off x="1427669" y="803063"/>
            <a:ext cx="9336662" cy="5251874"/>
          </a:xfrm>
          <a:prstGeom prst="rect">
            <a:avLst/>
          </a:prstGeom>
        </p:spPr>
      </p:pic>
    </p:spTree>
    <p:extLst>
      <p:ext uri="{BB962C8B-B14F-4D97-AF65-F5344CB8AC3E}">
        <p14:creationId xmlns:p14="http://schemas.microsoft.com/office/powerpoint/2010/main" val="1599306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A4C75CA-5471-49FA-A001-0DA8EB4996DA}"/>
              </a:ext>
            </a:extLst>
          </p:cNvPr>
          <p:cNvPicPr>
            <a:picLocks noChangeAspect="1"/>
          </p:cNvPicPr>
          <p:nvPr/>
        </p:nvPicPr>
        <p:blipFill>
          <a:blip r:embed="rId2"/>
          <a:stretch>
            <a:fillRect/>
          </a:stretch>
        </p:blipFill>
        <p:spPr>
          <a:xfrm>
            <a:off x="1427669" y="803063"/>
            <a:ext cx="9336662" cy="5251874"/>
          </a:xfrm>
          <a:prstGeom prst="rect">
            <a:avLst/>
          </a:prstGeom>
        </p:spPr>
      </p:pic>
    </p:spTree>
    <p:extLst>
      <p:ext uri="{BB962C8B-B14F-4D97-AF65-F5344CB8AC3E}">
        <p14:creationId xmlns:p14="http://schemas.microsoft.com/office/powerpoint/2010/main" val="477422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FA8CD2-9DD1-463F-94B6-F2A390BC9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2B32D6F-DBF1-46EC-8DD5-564DAF9FDA95}"/>
              </a:ext>
            </a:extLst>
          </p:cNvPr>
          <p:cNvPicPr>
            <a:picLocks noChangeAspect="1"/>
          </p:cNvPicPr>
          <p:nvPr/>
        </p:nvPicPr>
        <p:blipFill rotWithShape="1">
          <a:blip r:embed="rId2"/>
          <a:srcRect t="9179" r="1" b="1"/>
          <a:stretch/>
        </p:blipFill>
        <p:spPr>
          <a:xfrm>
            <a:off x="643467" y="643467"/>
            <a:ext cx="10905066" cy="5571066"/>
          </a:xfrm>
          <a:prstGeom prst="rect">
            <a:avLst/>
          </a:prstGeom>
        </p:spPr>
      </p:pic>
      <p:sp>
        <p:nvSpPr>
          <p:cNvPr id="9" name="Rectangle 8">
            <a:extLst>
              <a:ext uri="{FF2B5EF4-FFF2-40B4-BE49-F238E27FC236}">
                <a16:creationId xmlns:a16="http://schemas.microsoft.com/office/drawing/2014/main" id="{92B53684-2A8B-4C6B-8F55-3B5CE39943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9600637"/>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155CD3-83BB-4AEA-A737-FFB45BF5B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481AC0-C94A-42B2-A337-8F2BD27B4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044" y="374904"/>
            <a:ext cx="11409913"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9C990ECF-0B2F-4372-9715-326BA840E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736" y="539496"/>
            <a:ext cx="11082528" cy="57790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8F52BF1-FBB9-4ADC-AB90-6EA0F6F378DF}"/>
              </a:ext>
            </a:extLst>
          </p:cNvPr>
          <p:cNvPicPr>
            <a:picLocks noChangeAspect="1"/>
          </p:cNvPicPr>
          <p:nvPr/>
        </p:nvPicPr>
        <p:blipFill>
          <a:blip r:embed="rId2">
            <a:grayscl/>
          </a:blip>
          <a:stretch>
            <a:fillRect/>
          </a:stretch>
        </p:blipFill>
        <p:spPr>
          <a:xfrm>
            <a:off x="1531075" y="861229"/>
            <a:ext cx="9129849" cy="5135542"/>
          </a:xfrm>
          <a:prstGeom prst="rect">
            <a:avLst/>
          </a:prstGeom>
        </p:spPr>
      </p:pic>
    </p:spTree>
    <p:extLst>
      <p:ext uri="{BB962C8B-B14F-4D97-AF65-F5344CB8AC3E}">
        <p14:creationId xmlns:p14="http://schemas.microsoft.com/office/powerpoint/2010/main" val="3109588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62D6D96-124E-4C34-B463-1CEEAD58A3E2}"/>
              </a:ext>
            </a:extLst>
          </p:cNvPr>
          <p:cNvPicPr>
            <a:picLocks noChangeAspect="1"/>
          </p:cNvPicPr>
          <p:nvPr/>
        </p:nvPicPr>
        <p:blipFill>
          <a:blip r:embed="rId2"/>
          <a:stretch>
            <a:fillRect/>
          </a:stretch>
        </p:blipFill>
        <p:spPr>
          <a:xfrm>
            <a:off x="1427669" y="803063"/>
            <a:ext cx="9336662" cy="5251874"/>
          </a:xfrm>
          <a:prstGeom prst="rect">
            <a:avLst/>
          </a:prstGeom>
        </p:spPr>
      </p:pic>
    </p:spTree>
    <p:extLst>
      <p:ext uri="{BB962C8B-B14F-4D97-AF65-F5344CB8AC3E}">
        <p14:creationId xmlns:p14="http://schemas.microsoft.com/office/powerpoint/2010/main" val="285749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4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3" name="Rectangle 4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5" name="Rectangle 4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7" name="Group 4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8" name="Straight Connector 4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4" name="Rectangle 53">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Close-up of raindrops falling off an umbrella">
            <a:extLst>
              <a:ext uri="{FF2B5EF4-FFF2-40B4-BE49-F238E27FC236}">
                <a16:creationId xmlns:a16="http://schemas.microsoft.com/office/drawing/2014/main" id="{173E670B-D6B4-4624-8DC6-9945CDC96D10}"/>
              </a:ext>
            </a:extLst>
          </p:cNvPr>
          <p:cNvPicPr>
            <a:picLocks noChangeAspect="1"/>
          </p:cNvPicPr>
          <p:nvPr/>
        </p:nvPicPr>
        <p:blipFill rotWithShape="1">
          <a:blip r:embed="rId2">
            <a:alphaModFix amt="45000"/>
          </a:blip>
          <a:srcRect t="7912" b="7818"/>
          <a:stretch/>
        </p:blipFill>
        <p:spPr>
          <a:xfrm>
            <a:off x="20" y="10"/>
            <a:ext cx="12191980" cy="6857990"/>
          </a:xfrm>
          <a:prstGeom prst="rect">
            <a:avLst/>
          </a:prstGeom>
        </p:spPr>
      </p:pic>
      <p:sp>
        <p:nvSpPr>
          <p:cNvPr id="56" name="Rectangle 55">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93BE5A0B-CCAE-436E-917E-B840153E5E77}"/>
              </a:ext>
            </a:extLst>
          </p:cNvPr>
          <p:cNvSpPr>
            <a:spLocks noGrp="1"/>
          </p:cNvSpPr>
          <p:nvPr>
            <p:ph type="title"/>
          </p:nvPr>
        </p:nvSpPr>
        <p:spPr>
          <a:xfrm>
            <a:off x="1769532" y="2091263"/>
            <a:ext cx="8652938" cy="2461504"/>
          </a:xfrm>
        </p:spPr>
        <p:txBody>
          <a:bodyPr vert="horz" lIns="91440" tIns="45720" rIns="91440" bIns="45720" rtlCol="0" anchor="ctr">
            <a:normAutofit fontScale="90000"/>
          </a:bodyPr>
          <a:lstStyle/>
          <a:p>
            <a:pPr>
              <a:lnSpc>
                <a:spcPct val="83000"/>
              </a:lnSpc>
            </a:pPr>
            <a:r>
              <a:rPr lang="en-US" sz="6800" cap="all" spc="-100" dirty="0"/>
              <a:t>Challenges</a:t>
            </a:r>
            <a:br>
              <a:rPr lang="en-US" sz="6800" cap="all" spc="-100" dirty="0"/>
            </a:br>
            <a:br>
              <a:rPr lang="en-US" sz="6800" cap="all" spc="-100" dirty="0"/>
            </a:br>
            <a:r>
              <a:rPr lang="en-US" sz="2200" spc="-100" dirty="0"/>
              <a:t>As a beginner it was very challenging experience for me. Below is the list of challenges that I had to face:</a:t>
            </a:r>
            <a:br>
              <a:rPr lang="en-US" sz="2200" spc="-100" dirty="0"/>
            </a:br>
            <a:r>
              <a:rPr lang="en-US" sz="2200" spc="-100" dirty="0"/>
              <a:t>1. I created different directories for </a:t>
            </a:r>
            <a:r>
              <a:rPr lang="en-US" sz="2200" spc="-100" dirty="0" err="1"/>
              <a:t>weather.db</a:t>
            </a:r>
            <a:br>
              <a:rPr lang="en-US" sz="2200" spc="-100" dirty="0"/>
            </a:br>
            <a:r>
              <a:rPr lang="en-US" sz="2200" spc="-100" dirty="0"/>
              <a:t>2 .There were a lot of errors such as syntax.</a:t>
            </a:r>
            <a:br>
              <a:rPr lang="en-US" sz="2200" spc="-100" dirty="0"/>
            </a:br>
            <a:r>
              <a:rPr lang="en-US" sz="2200" spc="-100" dirty="0"/>
              <a:t>3. Code was not copied completely and would result in errors</a:t>
            </a:r>
            <a:endParaRPr lang="en-US" sz="2200" cap="all" spc="-100" dirty="0"/>
          </a:p>
        </p:txBody>
      </p:sp>
      <p:sp>
        <p:nvSpPr>
          <p:cNvPr id="58" name="Rectangle 57">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8839682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C6125"/>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AD3DC092-3416-4579-A8C0-AB9513FCB5D8}"/>
              </a:ext>
            </a:extLst>
          </p:cNvPr>
          <p:cNvSpPr>
            <a:spLocks noGrp="1"/>
          </p:cNvSpPr>
          <p:nvPr>
            <p:ph type="title"/>
          </p:nvPr>
        </p:nvSpPr>
        <p:spPr>
          <a:xfrm>
            <a:off x="573409" y="559477"/>
            <a:ext cx="3765200" cy="5709931"/>
          </a:xfrm>
        </p:spPr>
        <p:txBody>
          <a:bodyPr>
            <a:normAutofit/>
          </a:bodyPr>
          <a:lstStyle/>
          <a:p>
            <a:pPr algn="ctr"/>
            <a:r>
              <a:rPr lang="en-US" dirty="0"/>
              <a:t>Software Inventory</a:t>
            </a:r>
            <a:endParaRPr lang="en-US"/>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4A81D35B-0A0F-462E-A03F-EBF818282314}"/>
              </a:ext>
            </a:extLst>
          </p:cNvPr>
          <p:cNvGraphicFramePr>
            <a:graphicFrameLocks noGrp="1"/>
          </p:cNvGraphicFramePr>
          <p:nvPr>
            <p:ph idx="1"/>
            <p:extLst>
              <p:ext uri="{D42A27DB-BD31-4B8C-83A1-F6EECF244321}">
                <p14:modId xmlns:p14="http://schemas.microsoft.com/office/powerpoint/2010/main" val="772047999"/>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4148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3" name="Rectangle 6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65" name="Rectangle 6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67" name="Rectangle 6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9" name="Group 6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70" name="Straight Connector 6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74" name="Rectangle 7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6" name="Rectangle 75">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My sweet forest Fontainebleau">
            <a:extLst>
              <a:ext uri="{FF2B5EF4-FFF2-40B4-BE49-F238E27FC236}">
                <a16:creationId xmlns:a16="http://schemas.microsoft.com/office/drawing/2014/main" id="{48EE562F-B4A7-4BBF-8FE1-B0ADB68CBDB6}"/>
              </a:ext>
            </a:extLst>
          </p:cNvPr>
          <p:cNvPicPr>
            <a:picLocks noChangeAspect="1"/>
          </p:cNvPicPr>
          <p:nvPr/>
        </p:nvPicPr>
        <p:blipFill rotWithShape="1">
          <a:blip r:embed="rId2">
            <a:alphaModFix/>
          </a:blip>
          <a:srcRect b="16045"/>
          <a:stretch/>
        </p:blipFill>
        <p:spPr>
          <a:xfrm>
            <a:off x="20" y="10"/>
            <a:ext cx="12191980" cy="6857990"/>
          </a:xfrm>
          <a:prstGeom prst="rect">
            <a:avLst/>
          </a:prstGeom>
        </p:spPr>
      </p:pic>
      <p:sp>
        <p:nvSpPr>
          <p:cNvPr id="78" name="Rectangle 77">
            <a:extLst>
              <a:ext uri="{FF2B5EF4-FFF2-40B4-BE49-F238E27FC236}">
                <a16:creationId xmlns:a16="http://schemas.microsoft.com/office/drawing/2014/main" id="{BCFF10A9-48A8-49DE-BCC0-36CD4D61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9" y="1267730"/>
            <a:ext cx="9576262" cy="43079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29E6EC7A-73F0-4AA6-8CCE-7492D8F65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8" y="1267730"/>
            <a:ext cx="9576262" cy="4307950"/>
          </a:xfrm>
          <a:prstGeom prst="rect">
            <a:avLst/>
          </a:prstGeom>
          <a:solidFill>
            <a:srgbClr val="79AF3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EDB95822-0139-43F3-B7B4-9E09C84827AA}"/>
              </a:ext>
            </a:extLst>
          </p:cNvPr>
          <p:cNvSpPr>
            <a:spLocks noGrp="1"/>
          </p:cNvSpPr>
          <p:nvPr>
            <p:ph type="title"/>
          </p:nvPr>
        </p:nvSpPr>
        <p:spPr>
          <a:xfrm>
            <a:off x="1769532" y="2091263"/>
            <a:ext cx="8652938" cy="2461504"/>
          </a:xfrm>
        </p:spPr>
        <p:txBody>
          <a:bodyPr vert="horz" lIns="91440" tIns="45720" rIns="91440" bIns="45720" rtlCol="0" anchor="ctr">
            <a:normAutofit fontScale="90000"/>
          </a:bodyPr>
          <a:lstStyle/>
          <a:p>
            <a:pPr>
              <a:lnSpc>
                <a:spcPct val="83000"/>
              </a:lnSpc>
            </a:pPr>
            <a:r>
              <a:rPr lang="en-US" sz="6800" cap="all" spc="-100" dirty="0"/>
              <a:t>Career Skills </a:t>
            </a:r>
            <a:br>
              <a:rPr lang="en-US" sz="6800" cap="all" spc="-100" dirty="0"/>
            </a:br>
            <a:r>
              <a:rPr lang="en-US" sz="2200" cap="all" spc="-100" dirty="0"/>
              <a:t>B</a:t>
            </a:r>
            <a:r>
              <a:rPr lang="en-US" sz="2200" spc="-100" dirty="0"/>
              <a:t>asic career skills that I acquire through this project are:</a:t>
            </a:r>
            <a:br>
              <a:rPr lang="en-US" sz="2200" spc="-100" dirty="0"/>
            </a:br>
            <a:r>
              <a:rPr lang="en-US" sz="2200" spc="-100" dirty="0"/>
              <a:t>1.Database Development</a:t>
            </a:r>
            <a:br>
              <a:rPr lang="en-US" sz="2200" spc="-100" dirty="0"/>
            </a:br>
            <a:r>
              <a:rPr lang="en-US" sz="2200" spc="-100" dirty="0"/>
              <a:t>2. Programming using Python</a:t>
            </a:r>
            <a:br>
              <a:rPr lang="en-US" sz="2200" spc="-100" dirty="0"/>
            </a:br>
            <a:r>
              <a:rPr lang="en-US" sz="2200" spc="-100" dirty="0"/>
              <a:t>3. Planning and designing</a:t>
            </a:r>
            <a:br>
              <a:rPr lang="en-US" sz="2200" spc="-100" dirty="0"/>
            </a:br>
            <a:r>
              <a:rPr lang="en-US" sz="2200" spc="-100" dirty="0"/>
              <a:t>4.Creating flowcharts</a:t>
            </a:r>
            <a:br>
              <a:rPr lang="en-US" sz="2200" spc="-100" dirty="0"/>
            </a:br>
            <a:r>
              <a:rPr lang="en-US" sz="2200" spc="-100" dirty="0"/>
              <a:t>5. Troubleshooting errors in the database</a:t>
            </a:r>
            <a:br>
              <a:rPr lang="en-US" sz="2200" spc="-100" dirty="0"/>
            </a:br>
            <a:r>
              <a:rPr lang="en-US" sz="2200" spc="-100" dirty="0"/>
              <a:t>6. Data visualization, analytics and cleansing</a:t>
            </a:r>
            <a:br>
              <a:rPr lang="en-US" sz="2200" spc="-100" dirty="0"/>
            </a:br>
            <a:r>
              <a:rPr lang="en-US" sz="2200" spc="-100" dirty="0"/>
              <a:t>7. Thinking with patience before proceeding.</a:t>
            </a:r>
            <a:br>
              <a:rPr lang="en-US" sz="2200" spc="-100" dirty="0"/>
            </a:br>
            <a:r>
              <a:rPr lang="en-US" sz="2200" spc="-100" dirty="0"/>
              <a:t>8. Importance of programming in IoT </a:t>
            </a:r>
            <a:br>
              <a:rPr lang="en-US" sz="6800" cap="all" spc="-100" dirty="0"/>
            </a:br>
            <a:endParaRPr lang="en-US" sz="6800" cap="all" spc="-100" dirty="0"/>
          </a:p>
        </p:txBody>
      </p:sp>
      <p:sp>
        <p:nvSpPr>
          <p:cNvPr id="84" name="Rectangle 83">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4090376541"/>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Rectangle 59">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0" name="Rectangle 61">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2" name="Rectangle 63">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4" name="Group 6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67" name="Straight Connector 66">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71" name="Rectangle 70">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34" descr="Autumn foliage in a forest">
            <a:extLst>
              <a:ext uri="{FF2B5EF4-FFF2-40B4-BE49-F238E27FC236}">
                <a16:creationId xmlns:a16="http://schemas.microsoft.com/office/drawing/2014/main" id="{CBE647ED-23A1-4278-8C3D-93F09A3A7461}"/>
              </a:ext>
            </a:extLst>
          </p:cNvPr>
          <p:cNvPicPr>
            <a:picLocks noChangeAspect="1"/>
          </p:cNvPicPr>
          <p:nvPr/>
        </p:nvPicPr>
        <p:blipFill rotWithShape="1">
          <a:blip r:embed="rId2">
            <a:alphaModFix/>
          </a:blip>
          <a:srcRect t="12372" b="12628"/>
          <a:stretch/>
        </p:blipFill>
        <p:spPr>
          <a:xfrm>
            <a:off x="20" y="10"/>
            <a:ext cx="12191980" cy="6857990"/>
          </a:xfrm>
          <a:prstGeom prst="rect">
            <a:avLst/>
          </a:prstGeom>
        </p:spPr>
      </p:pic>
      <p:sp>
        <p:nvSpPr>
          <p:cNvPr id="75" name="Rectangle 74">
            <a:extLst>
              <a:ext uri="{FF2B5EF4-FFF2-40B4-BE49-F238E27FC236}">
                <a16:creationId xmlns:a16="http://schemas.microsoft.com/office/drawing/2014/main" id="{BCFF10A9-48A8-49DE-BCC0-36CD4D61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9" y="1267730"/>
            <a:ext cx="9576262" cy="43079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9E6EC7A-73F0-4AA6-8CCE-7492D8F65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8" y="1267730"/>
            <a:ext cx="9576262" cy="4307950"/>
          </a:xfrm>
          <a:prstGeom prst="rect">
            <a:avLst/>
          </a:prstGeom>
          <a:solidFill>
            <a:srgbClr val="79AF3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284BEF42-AF68-49EA-A291-DA137D271C55}"/>
              </a:ext>
            </a:extLst>
          </p:cNvPr>
          <p:cNvSpPr>
            <a:spLocks noGrp="1"/>
          </p:cNvSpPr>
          <p:nvPr>
            <p:ph type="title"/>
          </p:nvPr>
        </p:nvSpPr>
        <p:spPr>
          <a:xfrm>
            <a:off x="1769532" y="2091263"/>
            <a:ext cx="8652938" cy="2461504"/>
          </a:xfrm>
        </p:spPr>
        <p:txBody>
          <a:bodyPr vert="horz" lIns="91440" tIns="45720" rIns="91440" bIns="45720" rtlCol="0" anchor="ctr">
            <a:normAutofit/>
          </a:bodyPr>
          <a:lstStyle/>
          <a:p>
            <a:pPr algn="ctr">
              <a:lnSpc>
                <a:spcPct val="83000"/>
              </a:lnSpc>
            </a:pPr>
            <a:r>
              <a:rPr lang="en-US" sz="6800" cap="all" spc="-100" dirty="0">
                <a:solidFill>
                  <a:schemeClr val="tx1"/>
                </a:solidFill>
              </a:rPr>
              <a:t>Conclusion</a:t>
            </a:r>
            <a:br>
              <a:rPr lang="en-US" sz="6800" cap="all" spc="-100" dirty="0">
                <a:solidFill>
                  <a:schemeClr val="tx1"/>
                </a:solidFill>
              </a:rPr>
            </a:br>
            <a:r>
              <a:rPr lang="en-US" sz="2200" spc="-100" dirty="0">
                <a:solidFill>
                  <a:schemeClr val="tx1"/>
                </a:solidFill>
              </a:rPr>
              <a:t>With basic understanding of Programming in Python I feel more confident about my career in IT.</a:t>
            </a:r>
            <a:br>
              <a:rPr lang="en-US" sz="2200" spc="-100" dirty="0">
                <a:solidFill>
                  <a:schemeClr val="tx1"/>
                </a:solidFill>
              </a:rPr>
            </a:br>
            <a:r>
              <a:rPr lang="en-US" sz="2200" spc="-100" dirty="0">
                <a:solidFill>
                  <a:schemeClr val="tx1"/>
                </a:solidFill>
              </a:rPr>
              <a:t>Eventually I find programming very interesting, and I believe all programmers must be very intelligent and hardworking to be able  excel in this field.</a:t>
            </a:r>
            <a:br>
              <a:rPr lang="en-US" sz="2200" spc="-100" dirty="0">
                <a:solidFill>
                  <a:schemeClr val="tx1"/>
                </a:solidFill>
              </a:rPr>
            </a:br>
            <a:br>
              <a:rPr lang="en-US" sz="2200" spc="-100" dirty="0">
                <a:solidFill>
                  <a:schemeClr val="tx1"/>
                </a:solidFill>
              </a:rPr>
            </a:br>
            <a:endParaRPr lang="en-US" sz="2200" cap="all" spc="-100" dirty="0">
              <a:solidFill>
                <a:schemeClr val="tx1"/>
              </a:solidFill>
            </a:endParaRPr>
          </a:p>
        </p:txBody>
      </p:sp>
      <p:sp>
        <p:nvSpPr>
          <p:cNvPr id="81" name="Rectangle 80">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17950500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2000">
              <a:schemeClr val="accent6">
                <a:lumMod val="60000"/>
                <a:lumOff val="40000"/>
              </a:schemeClr>
            </a:gs>
            <a:gs pos="67000">
              <a:schemeClr val="accent1">
                <a:lumMod val="45000"/>
                <a:lumOff val="55000"/>
              </a:schemeClr>
            </a:gs>
            <a:gs pos="49000">
              <a:srgbClr val="2C6125"/>
            </a:gs>
            <a:gs pos="9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Rectangle 56">
            <a:extLst>
              <a:ext uri="{FF2B5EF4-FFF2-40B4-BE49-F238E27FC236}">
                <a16:creationId xmlns:a16="http://schemas.microsoft.com/office/drawing/2014/main" id="{1CFC67D0-131C-4064-873F-59771B446F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59" name="Rectangle 58">
            <a:extLst>
              <a:ext uri="{FF2B5EF4-FFF2-40B4-BE49-F238E27FC236}">
                <a16:creationId xmlns:a16="http://schemas.microsoft.com/office/drawing/2014/main" id="{8CCB1314-41E8-414B-9954-6D611623D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61" name="Rectangle 60">
            <a:extLst>
              <a:ext uri="{FF2B5EF4-FFF2-40B4-BE49-F238E27FC236}">
                <a16:creationId xmlns:a16="http://schemas.microsoft.com/office/drawing/2014/main" id="{9C53941D-7A4E-4CA7-840E-D52BA6D74C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3" name="Group 6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64" name="Straight Connector 63">
              <a:extLst>
                <a:ext uri="{FF2B5EF4-FFF2-40B4-BE49-F238E27FC236}">
                  <a16:creationId xmlns:a16="http://schemas.microsoft.com/office/drawing/2014/main" id="{62A952ED-3677-40E9-BC2B-C6900A2DC8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E9658C0-3DAF-459A-AABB-BFBE8DAD54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C654A35-C1F2-4731-A8E1-85529EC193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useBgFill="1">
        <p:nvSpPr>
          <p:cNvPr id="68" name="Rectangle 67">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B231E7E0-05B8-4BB6-80EF-419F467A34CF}"/>
              </a:ext>
            </a:extLst>
          </p:cNvPr>
          <p:cNvPicPr>
            <a:picLocks noGrp="1" noChangeAspect="1"/>
          </p:cNvPicPr>
          <p:nvPr>
            <p:ph idx="1"/>
          </p:nvPr>
        </p:nvPicPr>
        <p:blipFill rotWithShape="1">
          <a:blip r:embed="rId2"/>
          <a:srcRect l="1" t="10829" r="-1108" b="29486"/>
          <a:stretch/>
        </p:blipFill>
        <p:spPr>
          <a:xfrm>
            <a:off x="643192" y="1716355"/>
            <a:ext cx="3393570" cy="1086777"/>
          </a:xfrm>
          <a:prstGeom prst="rect">
            <a:avLst/>
          </a:prstGeom>
        </p:spPr>
      </p:pic>
      <p:pic>
        <p:nvPicPr>
          <p:cNvPr id="7" name="Picture 6" descr="Graphical user interface, application, table, Excel&#10;&#10;Description automatically generated">
            <a:extLst>
              <a:ext uri="{FF2B5EF4-FFF2-40B4-BE49-F238E27FC236}">
                <a16:creationId xmlns:a16="http://schemas.microsoft.com/office/drawing/2014/main" id="{6B46AADD-6719-402C-862A-F6A23138E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495" y="1346206"/>
            <a:ext cx="3406262" cy="1813834"/>
          </a:xfrm>
          <a:prstGeom prst="rect">
            <a:avLst/>
          </a:prstGeom>
        </p:spPr>
      </p:pic>
      <p:pic>
        <p:nvPicPr>
          <p:cNvPr id="5" name="Picture 4">
            <a:extLst>
              <a:ext uri="{FF2B5EF4-FFF2-40B4-BE49-F238E27FC236}">
                <a16:creationId xmlns:a16="http://schemas.microsoft.com/office/drawing/2014/main" id="{5BD5717C-69F7-43E5-A912-2B6A86B16544}"/>
              </a:ext>
            </a:extLst>
          </p:cNvPr>
          <p:cNvPicPr>
            <a:picLocks noChangeAspect="1"/>
          </p:cNvPicPr>
          <p:nvPr/>
        </p:nvPicPr>
        <p:blipFill>
          <a:blip r:embed="rId4"/>
          <a:stretch>
            <a:fillRect/>
          </a:stretch>
        </p:blipFill>
        <p:spPr>
          <a:xfrm>
            <a:off x="8086489" y="1688299"/>
            <a:ext cx="3449313" cy="1129649"/>
          </a:xfrm>
          <a:prstGeom prst="rect">
            <a:avLst/>
          </a:prstGeom>
        </p:spPr>
      </p:pic>
      <p:sp>
        <p:nvSpPr>
          <p:cNvPr id="70" name="Rectangle 69">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4212709"/>
            <a:ext cx="10905302" cy="1997060"/>
          </a:xfrm>
          <a:prstGeom prst="rect">
            <a:avLst/>
          </a:prstGeom>
          <a:solidFill>
            <a:srgbClr val="46B28B"/>
          </a:solidFill>
          <a:ln w="6350" cap="flat" cmpd="sng" algn="ctr">
            <a:noFill/>
            <a:prstDash val="solid"/>
          </a:ln>
          <a:effectLst>
            <a:outerShdw blurRad="50800" algn="ctr" rotWithShape="0">
              <a:prstClr val="black">
                <a:alpha val="66000"/>
              </a:prstClr>
            </a:outerShdw>
            <a:softEdge rad="0"/>
          </a:effectLst>
        </p:spPr>
      </p:sp>
      <p:sp>
        <p:nvSpPr>
          <p:cNvPr id="72" name="Rectangle 71">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48" y="4379135"/>
            <a:ext cx="10579608" cy="1664208"/>
          </a:xfrm>
          <a:prstGeom prst="rect">
            <a:avLst/>
          </a:prstGeom>
          <a:no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32B574D4-318D-4262-9D8E-D2222DCDA9DC}"/>
              </a:ext>
            </a:extLst>
          </p:cNvPr>
          <p:cNvSpPr>
            <a:spLocks noGrp="1"/>
          </p:cNvSpPr>
          <p:nvPr>
            <p:ph type="title"/>
          </p:nvPr>
        </p:nvSpPr>
        <p:spPr>
          <a:xfrm>
            <a:off x="925032" y="4519486"/>
            <a:ext cx="10366743" cy="1054907"/>
          </a:xfrm>
        </p:spPr>
        <p:txBody>
          <a:bodyPr vert="horz" lIns="91440" tIns="45720" rIns="91440" bIns="45720" rtlCol="0" anchor="ctr">
            <a:normAutofit/>
          </a:bodyPr>
          <a:lstStyle/>
          <a:p>
            <a:pPr algn="ctr">
              <a:lnSpc>
                <a:spcPct val="83000"/>
              </a:lnSpc>
            </a:pPr>
            <a:r>
              <a:rPr lang="en-US" sz="1900" cap="all" spc="-100">
                <a:solidFill>
                  <a:srgbClr val="FFFFFF"/>
                </a:solidFill>
              </a:rPr>
              <a:t>The software includes:</a:t>
            </a:r>
            <a:br>
              <a:rPr lang="en-US" sz="1900" cap="all" spc="-100">
                <a:solidFill>
                  <a:srgbClr val="FFFFFF"/>
                </a:solidFill>
              </a:rPr>
            </a:br>
            <a:r>
              <a:rPr lang="en-US" sz="1900" cap="all" spc="-100">
                <a:solidFill>
                  <a:srgbClr val="FFFFFF"/>
                </a:solidFill>
              </a:rPr>
              <a:t>Microsoft Excel</a:t>
            </a:r>
            <a:br>
              <a:rPr lang="en-US" sz="1900" cap="all" spc="-100">
                <a:solidFill>
                  <a:srgbClr val="FFFFFF"/>
                </a:solidFill>
              </a:rPr>
            </a:br>
            <a:r>
              <a:rPr lang="en-US" sz="1900" cap="all" spc="-100">
                <a:solidFill>
                  <a:srgbClr val="FFFFFF"/>
                </a:solidFill>
              </a:rPr>
              <a:t>Anaconda Navigator with Spider</a:t>
            </a:r>
            <a:br>
              <a:rPr lang="en-US" sz="1900" cap="all" spc="-100">
                <a:solidFill>
                  <a:srgbClr val="FFFFFF"/>
                </a:solidFill>
              </a:rPr>
            </a:br>
            <a:r>
              <a:rPr lang="en-US" sz="1900" cap="all" spc="-100">
                <a:solidFill>
                  <a:srgbClr val="FFFFFF"/>
                </a:solidFill>
              </a:rPr>
              <a:t>SQLite</a:t>
            </a:r>
          </a:p>
        </p:txBody>
      </p:sp>
    </p:spTree>
    <p:extLst>
      <p:ext uri="{BB962C8B-B14F-4D97-AF65-F5344CB8AC3E}">
        <p14:creationId xmlns:p14="http://schemas.microsoft.com/office/powerpoint/2010/main" val="2399669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6" name="Rectangle 85">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88" name="Rectangle 87">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90" name="Rectangle 89">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2" name="Group 91">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93" name="Straight Connector 92">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97" name="Rectangle 96">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icture containing tree, outdoor, plant, garden&#10;&#10;Description automatically generated">
            <a:extLst>
              <a:ext uri="{FF2B5EF4-FFF2-40B4-BE49-F238E27FC236}">
                <a16:creationId xmlns:a16="http://schemas.microsoft.com/office/drawing/2014/main" id="{D3E1A195-FD1B-48C8-9998-EADF6F1520B7}"/>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5730"/>
          <a:stretch/>
        </p:blipFill>
        <p:spPr>
          <a:xfrm>
            <a:off x="0" y="12"/>
            <a:ext cx="12192000" cy="6857988"/>
          </a:xfrm>
          <a:prstGeom prst="rect">
            <a:avLst/>
          </a:prstGeom>
        </p:spPr>
      </p:pic>
      <p:sp useBgFill="1">
        <p:nvSpPr>
          <p:cNvPr id="99" name="Rectangle 98">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01" name="Rectangle 100">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4196BBC0-7887-43D5-AE2C-117FD4D3006F}"/>
              </a:ext>
            </a:extLst>
          </p:cNvPr>
          <p:cNvSpPr>
            <a:spLocks noGrp="1"/>
          </p:cNvSpPr>
          <p:nvPr>
            <p:ph type="title"/>
          </p:nvPr>
        </p:nvSpPr>
        <p:spPr>
          <a:xfrm>
            <a:off x="1771132" y="2091263"/>
            <a:ext cx="8649738" cy="2590800"/>
          </a:xfrm>
        </p:spPr>
        <p:txBody>
          <a:bodyPr vert="horz" lIns="91440" tIns="45720" rIns="91440" bIns="45720" rtlCol="0" anchor="ctr">
            <a:normAutofit/>
          </a:bodyPr>
          <a:lstStyle/>
          <a:p>
            <a:pPr algn="ctr">
              <a:lnSpc>
                <a:spcPct val="83000"/>
              </a:lnSpc>
            </a:pPr>
            <a:r>
              <a:rPr lang="en-US" sz="2700" u="sng" cap="all" spc="-100"/>
              <a:t>Planning and Design</a:t>
            </a:r>
            <a:br>
              <a:rPr lang="en-US" sz="2700" cap="all" spc="-100" dirty="0"/>
            </a:br>
            <a:r>
              <a:rPr lang="en-US" sz="2700" cap="all" spc="-100" dirty="0"/>
              <a:t>After software extraction a flow chart was created to further execute the successful development of the project. A proper understanding and step by step processing is an essential part of any project. </a:t>
            </a:r>
          </a:p>
        </p:txBody>
      </p:sp>
      <p:sp>
        <p:nvSpPr>
          <p:cNvPr id="103" name="Rectangle 102">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5" name="Straight Connector 104">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679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Rectangle 7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4" name="Rectangle 7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6" name="Rectangle 7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8" name="Group 7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79" name="Straight Connector 7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3" name="Rectangle 8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5" name="Rectangle 84">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22" descr="White roses on cream background">
            <a:extLst>
              <a:ext uri="{FF2B5EF4-FFF2-40B4-BE49-F238E27FC236}">
                <a16:creationId xmlns:a16="http://schemas.microsoft.com/office/drawing/2014/main" id="{5A64FA3B-295C-488B-A8BD-C309320162FE}"/>
              </a:ext>
            </a:extLst>
          </p:cNvPr>
          <p:cNvPicPr>
            <a:picLocks noChangeAspect="1"/>
          </p:cNvPicPr>
          <p:nvPr/>
        </p:nvPicPr>
        <p:blipFill rotWithShape="1">
          <a:blip r:embed="rId2">
            <a:alphaModFix/>
          </a:blip>
          <a:srcRect t="2174"/>
          <a:stretch/>
        </p:blipFill>
        <p:spPr>
          <a:xfrm>
            <a:off x="0" y="-7290"/>
            <a:ext cx="12191980" cy="6857990"/>
          </a:xfrm>
          <a:prstGeom prst="rect">
            <a:avLst/>
          </a:prstGeom>
        </p:spPr>
      </p:pic>
      <p:sp>
        <p:nvSpPr>
          <p:cNvPr id="87" name="Rectangle 86">
            <a:extLst>
              <a:ext uri="{FF2B5EF4-FFF2-40B4-BE49-F238E27FC236}">
                <a16:creationId xmlns:a16="http://schemas.microsoft.com/office/drawing/2014/main" id="{BCFF10A9-48A8-49DE-BCC0-36CD4D61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9" y="1267730"/>
            <a:ext cx="9576262" cy="43079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29E6EC7A-73F0-4AA6-8CCE-7492D8F65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8" y="1267730"/>
            <a:ext cx="9576262" cy="4307950"/>
          </a:xfrm>
          <a:prstGeom prst="rect">
            <a:avLst/>
          </a:prstGeom>
          <a:solidFill>
            <a:srgbClr val="79AF3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815864B6-46D0-4433-97F3-FF35DB4F1385}"/>
              </a:ext>
            </a:extLst>
          </p:cNvPr>
          <p:cNvSpPr>
            <a:spLocks noGrp="1"/>
          </p:cNvSpPr>
          <p:nvPr>
            <p:ph type="title"/>
          </p:nvPr>
        </p:nvSpPr>
        <p:spPr>
          <a:xfrm>
            <a:off x="1769530" y="1369952"/>
            <a:ext cx="8652938" cy="2461504"/>
          </a:xfrm>
        </p:spPr>
        <p:txBody>
          <a:bodyPr vert="horz" lIns="91440" tIns="45720" rIns="91440" bIns="45720" rtlCol="0" anchor="ctr">
            <a:normAutofit/>
          </a:bodyPr>
          <a:lstStyle/>
          <a:p>
            <a:pPr algn="ctr">
              <a:lnSpc>
                <a:spcPct val="83000"/>
              </a:lnSpc>
            </a:pPr>
            <a:r>
              <a:rPr lang="en-US" sz="6800" cap="all" spc="-100"/>
              <a:t>What are Flowcharts</a:t>
            </a:r>
            <a:endParaRPr lang="en-US" sz="6800" cap="all" spc="-100" dirty="0"/>
          </a:p>
        </p:txBody>
      </p:sp>
      <p:sp>
        <p:nvSpPr>
          <p:cNvPr id="3" name="Content Placeholder 2">
            <a:extLst>
              <a:ext uri="{FF2B5EF4-FFF2-40B4-BE49-F238E27FC236}">
                <a16:creationId xmlns:a16="http://schemas.microsoft.com/office/drawing/2014/main" id="{E2768D41-5804-437F-919B-01F5EF405D6B}"/>
              </a:ext>
            </a:extLst>
          </p:cNvPr>
          <p:cNvSpPr>
            <a:spLocks noGrp="1"/>
          </p:cNvSpPr>
          <p:nvPr>
            <p:ph idx="1"/>
          </p:nvPr>
        </p:nvSpPr>
        <p:spPr>
          <a:xfrm>
            <a:off x="1998099" y="3476477"/>
            <a:ext cx="8424369" cy="1869246"/>
          </a:xfrm>
        </p:spPr>
        <p:txBody>
          <a:bodyPr vert="horz" lIns="91440" tIns="45720" rIns="91440" bIns="45720" rtlCol="0">
            <a:noAutofit/>
          </a:bodyPr>
          <a:lstStyle/>
          <a:p>
            <a:pPr marL="0" indent="0" algn="ctr">
              <a:lnSpc>
                <a:spcPct val="100000"/>
              </a:lnSpc>
              <a:spcBef>
                <a:spcPts val="0"/>
              </a:spcBef>
              <a:spcAft>
                <a:spcPts val="600"/>
              </a:spcAft>
              <a:buNone/>
            </a:pPr>
            <a:r>
              <a:rPr lang="en-US" sz="2400" spc="80" dirty="0"/>
              <a:t>Flowcharts are graphical representations of processes or workflows. A flowchart was developed to determine the output of this project as it’s an essential component for successful execution of the project. Many companies use and is very common.</a:t>
            </a:r>
          </a:p>
        </p:txBody>
      </p:sp>
      <p:sp>
        <p:nvSpPr>
          <p:cNvPr id="93" name="Rectangle 9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118008875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90528DE-EE53-4340-A9ED-9CE44A212F7E}"/>
              </a:ext>
            </a:extLst>
          </p:cNvPr>
          <p:cNvPicPr>
            <a:picLocks noChangeAspect="1"/>
          </p:cNvPicPr>
          <p:nvPr/>
        </p:nvPicPr>
        <p:blipFill rotWithShape="1">
          <a:blip r:embed="rId2"/>
          <a:stretch/>
        </p:blipFill>
        <p:spPr>
          <a:xfrm>
            <a:off x="477012" y="480060"/>
            <a:ext cx="11237976" cy="5897880"/>
          </a:xfrm>
          <a:prstGeom prst="rect">
            <a:avLst/>
          </a:prstGeom>
        </p:spPr>
      </p:pic>
    </p:spTree>
    <p:extLst>
      <p:ext uri="{BB962C8B-B14F-4D97-AF65-F5344CB8AC3E}">
        <p14:creationId xmlns:p14="http://schemas.microsoft.com/office/powerpoint/2010/main" val="111582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54737801-B9D6-4A08-BD77-23010A80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25FABD39-C757-461E-A681-DC2736484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572613"/>
            <a:ext cx="11281609" cy="2396079"/>
          </a:xfrm>
          <a:prstGeom prst="rect">
            <a:avLst/>
          </a:prstGeom>
          <a:solidFill>
            <a:schemeClr val="tx1">
              <a:lumMod val="85000"/>
              <a:lumOff val="15000"/>
            </a:schemeClr>
          </a:solidFill>
          <a:ln w="6350" cap="flat" cmpd="sng" algn="ctr">
            <a:noFill/>
            <a:prstDash val="solid"/>
          </a:ln>
          <a:effectLst>
            <a:outerShdw blurRad="50800" algn="ctr" rotWithShape="0">
              <a:prstClr val="black">
                <a:alpha val="66000"/>
              </a:prstClr>
            </a:outerShdw>
            <a:softEdge rad="0"/>
          </a:effectLst>
        </p:spPr>
      </p:sp>
      <p:sp>
        <p:nvSpPr>
          <p:cNvPr id="18" name="Rectangle 11">
            <a:extLst>
              <a:ext uri="{FF2B5EF4-FFF2-40B4-BE49-F238E27FC236}">
                <a16:creationId xmlns:a16="http://schemas.microsoft.com/office/drawing/2014/main" id="{2DF424F5-8D5C-46C0-A1B0-AF34E0350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737380"/>
            <a:ext cx="10954512" cy="2066544"/>
          </a:xfrm>
          <a:prstGeom prst="rect">
            <a:avLst/>
          </a:prstGeom>
          <a:solidFill>
            <a:schemeClr val="tx1">
              <a:lumMod val="95000"/>
            </a:schemeClr>
          </a:solid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E8DBF228-E60A-431D-88D2-1D01AB9E9C9B}"/>
              </a:ext>
            </a:extLst>
          </p:cNvPr>
          <p:cNvSpPr>
            <a:spLocks noGrp="1"/>
          </p:cNvSpPr>
          <p:nvPr>
            <p:ph type="title"/>
          </p:nvPr>
        </p:nvSpPr>
        <p:spPr>
          <a:xfrm>
            <a:off x="1066800" y="1089090"/>
            <a:ext cx="10058400" cy="1371600"/>
          </a:xfrm>
        </p:spPr>
        <p:txBody>
          <a:bodyPr>
            <a:normAutofit/>
          </a:bodyPr>
          <a:lstStyle/>
          <a:p>
            <a:pPr algn="ctr"/>
            <a:r>
              <a:rPr lang="en-US">
                <a:solidFill>
                  <a:schemeClr val="bg1"/>
                </a:solidFill>
              </a:rPr>
              <a:t>Adding Library</a:t>
            </a:r>
          </a:p>
        </p:txBody>
      </p:sp>
      <p:sp>
        <p:nvSpPr>
          <p:cNvPr id="3" name="Content Placeholder 2">
            <a:extLst>
              <a:ext uri="{FF2B5EF4-FFF2-40B4-BE49-F238E27FC236}">
                <a16:creationId xmlns:a16="http://schemas.microsoft.com/office/drawing/2014/main" id="{32DFD3C6-A642-4380-B049-C6F31D509C75}"/>
              </a:ext>
            </a:extLst>
          </p:cNvPr>
          <p:cNvSpPr>
            <a:spLocks noGrp="1"/>
          </p:cNvSpPr>
          <p:nvPr>
            <p:ph idx="1"/>
          </p:nvPr>
        </p:nvSpPr>
        <p:spPr>
          <a:xfrm>
            <a:off x="1066800" y="3429000"/>
            <a:ext cx="10058400" cy="2508384"/>
          </a:xfrm>
        </p:spPr>
        <p:txBody>
          <a:bodyPr anchor="t">
            <a:normAutofit/>
          </a:bodyPr>
          <a:lstStyle/>
          <a:p>
            <a:pPr marL="0" indent="0">
              <a:buNone/>
            </a:pPr>
            <a:r>
              <a:rPr lang="en-US" sz="2000"/>
              <a:t>A library was added to connect Python with the US government National Oceanic and Atmospheric Administration(NOAA) weather data services. This was done by the help of a cloud-based Application Programming Interface(API). Next slide showcases the screenshot of the library module that was installed in order to use the services.</a:t>
            </a:r>
          </a:p>
        </p:txBody>
      </p:sp>
    </p:spTree>
    <p:extLst>
      <p:ext uri="{BB962C8B-B14F-4D97-AF65-F5344CB8AC3E}">
        <p14:creationId xmlns:p14="http://schemas.microsoft.com/office/powerpoint/2010/main" val="81057453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9E2A81-F10C-48DE-ABBE-714158A39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11D06DD-4F15-406B-803E-BCAEDA7CD9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044" y="374904"/>
            <a:ext cx="11409913"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292CDDC2-37FD-485A-9BA0-8BB25F105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736" y="539496"/>
            <a:ext cx="11082528" cy="57790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8D48BED-8934-4234-BB8E-12053C47A90F}"/>
              </a:ext>
            </a:extLst>
          </p:cNvPr>
          <p:cNvPicPr>
            <a:picLocks noChangeAspect="1"/>
          </p:cNvPicPr>
          <p:nvPr/>
        </p:nvPicPr>
        <p:blipFill rotWithShape="1">
          <a:blip r:embed="rId2">
            <a:grayscl/>
          </a:blip>
          <a:srcRect t="4071" r="1" b="8471"/>
          <a:stretch/>
        </p:blipFill>
        <p:spPr>
          <a:xfrm>
            <a:off x="554735" y="539496"/>
            <a:ext cx="11082527" cy="5135542"/>
          </a:xfrm>
          <a:prstGeom prst="rect">
            <a:avLst/>
          </a:prstGeom>
        </p:spPr>
      </p:pic>
    </p:spTree>
    <p:extLst>
      <p:ext uri="{BB962C8B-B14F-4D97-AF65-F5344CB8AC3E}">
        <p14:creationId xmlns:p14="http://schemas.microsoft.com/office/powerpoint/2010/main" val="931454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_2SEEDS">
      <a:dk1>
        <a:srgbClr val="000000"/>
      </a:dk1>
      <a:lt1>
        <a:srgbClr val="FFFFFF"/>
      </a:lt1>
      <a:dk2>
        <a:srgbClr val="223C28"/>
      </a:dk2>
      <a:lt2>
        <a:srgbClr val="E5E2E8"/>
      </a:lt2>
      <a:accent1>
        <a:srgbClr val="79AF3A"/>
      </a:accent1>
      <a:accent2>
        <a:srgbClr val="A2A641"/>
      </a:accent2>
      <a:accent3>
        <a:srgbClr val="55B547"/>
      </a:accent3>
      <a:accent4>
        <a:srgbClr val="3BB155"/>
      </a:accent4>
      <a:accent5>
        <a:srgbClr val="46B28B"/>
      </a:accent5>
      <a:accent6>
        <a:srgbClr val="3BABB1"/>
      </a:accent6>
      <a:hlink>
        <a:srgbClr val="2F8E8A"/>
      </a:hlink>
      <a:folHlink>
        <a:srgbClr val="7F7F7F"/>
      </a:folHlink>
    </a:clrScheme>
    <a:fontScheme name="Savon">
      <a:maj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1563</TotalTime>
  <Words>760</Words>
  <Application>Microsoft Office PowerPoint</Application>
  <PresentationFormat>Widescreen</PresentationFormat>
  <Paragraphs>29</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Garamond</vt:lpstr>
      <vt:lpstr>Goudy Old Style</vt:lpstr>
      <vt:lpstr>SavonVTI</vt:lpstr>
      <vt:lpstr>CEIS110  PROGRAMMING WITH DATA PRESENTED  BY: MARYAM ZISHAN</vt:lpstr>
      <vt:lpstr>Large amounts of data are gathered everyday and require proper storage, management, analysis, security, etc. This project includes analysis of a weather data using Python that has been gathered from a cloud data source. I will primarily be focusing on temperature and humidity in this weather  data course project.</vt:lpstr>
      <vt:lpstr>Software Inventory</vt:lpstr>
      <vt:lpstr>The software includes: Microsoft Excel Anaconda Navigator with Spider SQLite</vt:lpstr>
      <vt:lpstr>Planning and Design After software extraction a flow chart was created to further execute the successful development of the project. A proper understanding and step by step processing is an essential part of any project. </vt:lpstr>
      <vt:lpstr>What are Flowcharts</vt:lpstr>
      <vt:lpstr>PowerPoint Presentation</vt:lpstr>
      <vt:lpstr>Adding Library</vt:lpstr>
      <vt:lpstr>PowerPoint Presentation</vt:lpstr>
      <vt:lpstr>Downloading Weather Data of Teperature &amp; Humidity To further the process a code was created to download a set of weather Observations ina local data base for later analysis</vt:lpstr>
      <vt:lpstr>PowerPoint Presentation</vt:lpstr>
      <vt:lpstr>PowerPoint Presentation</vt:lpstr>
      <vt:lpstr>PowerPoint Presentation</vt:lpstr>
      <vt:lpstr>Querying the database with SQL   </vt:lpstr>
      <vt:lpstr>In order to retrieve data from all rows and columns a SQL command “select* from observations” was executed.</vt:lpstr>
      <vt:lpstr>PowerPoint Presentation</vt:lpstr>
      <vt:lpstr>Data Cleansing</vt:lpstr>
      <vt:lpstr>PowerPoint Presentation</vt:lpstr>
      <vt:lpstr>The weather.db database may contain null or missing values. The code used retrieves only the temperature and humidity values and writes them to comma separatedvalues(CSV)  file.  Two files are created-a formatdata.csv and a formatdata2.csv that each contained half of the row. Missing and null values will not be included in the file.</vt:lpstr>
      <vt:lpstr>This file called a formatdata.csv  contains 3 coulumns  Celsius, Fahrenheit, and Humidity and various statistics can be performed on this spreadsheet!</vt:lpstr>
      <vt:lpstr>Data Visualization</vt:lpstr>
      <vt:lpstr>Data Analytics Through this users can create graphs  and charts to showcase their data that can be altered and save into tabular format. These are data analytical modules that are available as a part of Anaconda and can help generate predictions after analyzing several plots of humidity and temperature over a certain period of time.</vt:lpstr>
      <vt:lpstr>Develop Graphical Models and Interpret Results </vt:lpstr>
      <vt:lpstr>PowerPoint Presentation</vt:lpstr>
      <vt:lpstr>PowerPoint Presentation</vt:lpstr>
      <vt:lpstr>PowerPoint Presentation</vt:lpstr>
      <vt:lpstr>PowerPoint Presentation</vt:lpstr>
      <vt:lpstr>PowerPoint Presentation</vt:lpstr>
      <vt:lpstr>Challenges  As a beginner it was very challenging experience for me. Below is the list of challenges that I had to face: 1. I created different directories for weather.db 2 .There were a lot of errors such as syntax. 3. Code was not copied completely and would result in errors</vt:lpstr>
      <vt:lpstr>Career Skills  Basic career skills that I acquire through this project are: 1.Database Development 2. Programming using Python 3. Planning and designing 4.Creating flowcharts 5. Troubleshooting errors in the database 6. Data visualization, analytics and cleansing 7. Thinking with patience before proceeding. 8. Importance of programming in IoT  </vt:lpstr>
      <vt:lpstr>Conclusion With basic understanding of Programming in Python I feel more confident about my career in IT. Eventually I find programming very interesting, and I believe all programmers must be very intelligent and hardworking to be able  excel in this field.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CEIS110  PROGRAMMING WITH DATA PRESENTED  BY: MARYAM ZISHAN</dc:title>
  <dc:creator>Maryam Khan</dc:creator>
  <cp:lastModifiedBy>Maryam Khan</cp:lastModifiedBy>
  <cp:revision>15</cp:revision>
  <dcterms:created xsi:type="dcterms:W3CDTF">2021-04-23T22:18:40Z</dcterms:created>
  <dcterms:modified xsi:type="dcterms:W3CDTF">2021-04-25T00:24:57Z</dcterms:modified>
</cp:coreProperties>
</file>